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6.xml" ContentType="application/vnd.openxmlformats-officedocument.themeOverride+xml"/>
  <Override PartName="/ppt/notesSlides/notesSlide40.xml" ContentType="application/vnd.openxmlformats-officedocument.presentationml.notesSlide+xml"/>
  <Override PartName="/ppt/theme/themeOverride7.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8.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9.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0.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1.xml" ContentType="application/vnd.openxmlformats-officedocument.themeOverride+xml"/>
  <Override PartName="/ppt/notesSlides/notesSlide62.xml" ContentType="application/vnd.openxmlformats-officedocument.presentationml.notesSlide+xml"/>
  <Override PartName="/ppt/theme/themeOverride12.xml" ContentType="application/vnd.openxmlformats-officedocument.themeOverride+xml"/>
  <Override PartName="/ppt/notesSlides/notesSlide63.xml" ContentType="application/vnd.openxmlformats-officedocument.presentationml.notesSlide+xml"/>
  <Override PartName="/ppt/theme/themeOverride13.xml" ContentType="application/vnd.openxmlformats-officedocument.themeOverride+xml"/>
  <Override PartName="/ppt/notesSlides/notesSlide64.xml" ContentType="application/vnd.openxmlformats-officedocument.presentationml.notesSlide+xml"/>
  <Override PartName="/ppt/theme/themeOverride14.xml" ContentType="application/vnd.openxmlformats-officedocument.themeOverride+xml"/>
  <Override PartName="/ppt/notesSlides/notesSlide65.xml" ContentType="application/vnd.openxmlformats-officedocument.presentationml.notesSlide+xml"/>
  <Override PartName="/ppt/theme/themeOverride15.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23" r:id="rId3"/>
    <p:sldMasterId id="2147483735" r:id="rId4"/>
    <p:sldMasterId id="2147483747" r:id="rId5"/>
    <p:sldMasterId id="2147483749" r:id="rId6"/>
    <p:sldMasterId id="2147483761" r:id="rId7"/>
    <p:sldMasterId id="2147483773" r:id="rId8"/>
    <p:sldMasterId id="2147483809" r:id="rId9"/>
    <p:sldMasterId id="2147483821" r:id="rId10"/>
    <p:sldMasterId id="2147483833" r:id="rId11"/>
    <p:sldMasterId id="2147483888" r:id="rId12"/>
    <p:sldMasterId id="2147483924" r:id="rId13"/>
    <p:sldMasterId id="2147483936" r:id="rId14"/>
    <p:sldMasterId id="2147483949" r:id="rId15"/>
    <p:sldMasterId id="2147483951" r:id="rId16"/>
    <p:sldMasterId id="2147483953" r:id="rId17"/>
  </p:sldMasterIdLst>
  <p:notesMasterIdLst>
    <p:notesMasterId r:id="rId117"/>
  </p:notesMasterIdLst>
  <p:sldIdLst>
    <p:sldId id="435" r:id="rId18"/>
    <p:sldId id="490" r:id="rId19"/>
    <p:sldId id="427" r:id="rId20"/>
    <p:sldId id="475" r:id="rId21"/>
    <p:sldId id="628" r:id="rId22"/>
    <p:sldId id="486" r:id="rId23"/>
    <p:sldId id="487" r:id="rId24"/>
    <p:sldId id="488" r:id="rId25"/>
    <p:sldId id="489" r:id="rId26"/>
    <p:sldId id="476" r:id="rId27"/>
    <p:sldId id="495" r:id="rId28"/>
    <p:sldId id="501" r:id="rId29"/>
    <p:sldId id="661" r:id="rId30"/>
    <p:sldId id="660" r:id="rId31"/>
    <p:sldId id="414" r:id="rId32"/>
    <p:sldId id="491" r:id="rId33"/>
    <p:sldId id="503" r:id="rId34"/>
    <p:sldId id="492" r:id="rId35"/>
    <p:sldId id="4719" r:id="rId36"/>
    <p:sldId id="4728" r:id="rId37"/>
    <p:sldId id="513" r:id="rId38"/>
    <p:sldId id="514" r:id="rId39"/>
    <p:sldId id="515" r:id="rId40"/>
    <p:sldId id="516" r:id="rId41"/>
    <p:sldId id="517" r:id="rId42"/>
    <p:sldId id="518" r:id="rId43"/>
    <p:sldId id="519" r:id="rId44"/>
    <p:sldId id="520" r:id="rId45"/>
    <p:sldId id="521" r:id="rId46"/>
    <p:sldId id="618" r:id="rId47"/>
    <p:sldId id="522" r:id="rId48"/>
    <p:sldId id="523" r:id="rId49"/>
    <p:sldId id="524" r:id="rId50"/>
    <p:sldId id="619" r:id="rId51"/>
    <p:sldId id="626" r:id="rId52"/>
    <p:sldId id="627" r:id="rId53"/>
    <p:sldId id="4729" r:id="rId54"/>
    <p:sldId id="526" r:id="rId55"/>
    <p:sldId id="639" r:id="rId56"/>
    <p:sldId id="640" r:id="rId57"/>
    <p:sldId id="528" r:id="rId58"/>
    <p:sldId id="529" r:id="rId59"/>
    <p:sldId id="530" r:id="rId60"/>
    <p:sldId id="633" r:id="rId61"/>
    <p:sldId id="531" r:id="rId62"/>
    <p:sldId id="532" r:id="rId63"/>
    <p:sldId id="533" r:id="rId64"/>
    <p:sldId id="534" r:id="rId65"/>
    <p:sldId id="535" r:id="rId66"/>
    <p:sldId id="536" r:id="rId67"/>
    <p:sldId id="537" r:id="rId68"/>
    <p:sldId id="4733" r:id="rId69"/>
    <p:sldId id="538" r:id="rId70"/>
    <p:sldId id="539" r:id="rId71"/>
    <p:sldId id="4731" r:id="rId72"/>
    <p:sldId id="643" r:id="rId73"/>
    <p:sldId id="541" r:id="rId74"/>
    <p:sldId id="542" r:id="rId75"/>
    <p:sldId id="659" r:id="rId76"/>
    <p:sldId id="641" r:id="rId77"/>
    <p:sldId id="642" r:id="rId78"/>
    <p:sldId id="585" r:id="rId79"/>
    <p:sldId id="586" r:id="rId80"/>
    <p:sldId id="587" r:id="rId81"/>
    <p:sldId id="588" r:id="rId82"/>
    <p:sldId id="589" r:id="rId83"/>
    <p:sldId id="544" r:id="rId84"/>
    <p:sldId id="545" r:id="rId85"/>
    <p:sldId id="550" r:id="rId86"/>
    <p:sldId id="546" r:id="rId87"/>
    <p:sldId id="547" r:id="rId88"/>
    <p:sldId id="548" r:id="rId89"/>
    <p:sldId id="549" r:id="rId90"/>
    <p:sldId id="623" r:id="rId91"/>
    <p:sldId id="621" r:id="rId92"/>
    <p:sldId id="620" r:id="rId93"/>
    <p:sldId id="551" r:id="rId94"/>
    <p:sldId id="658" r:id="rId95"/>
    <p:sldId id="4732" r:id="rId96"/>
    <p:sldId id="554" r:id="rId97"/>
    <p:sldId id="555" r:id="rId98"/>
    <p:sldId id="556" r:id="rId99"/>
    <p:sldId id="557" r:id="rId100"/>
    <p:sldId id="656" r:id="rId101"/>
    <p:sldId id="646" r:id="rId102"/>
    <p:sldId id="647" r:id="rId103"/>
    <p:sldId id="648" r:id="rId104"/>
    <p:sldId id="649" r:id="rId105"/>
    <p:sldId id="650" r:id="rId106"/>
    <p:sldId id="652" r:id="rId107"/>
    <p:sldId id="651" r:id="rId108"/>
    <p:sldId id="616" r:id="rId109"/>
    <p:sldId id="624" r:id="rId110"/>
    <p:sldId id="4722" r:id="rId111"/>
    <p:sldId id="653" r:id="rId112"/>
    <p:sldId id="625" r:id="rId113"/>
    <p:sldId id="592" r:id="rId114"/>
    <p:sldId id="644" r:id="rId115"/>
    <p:sldId id="645"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3"/>
    <a:srgbClr val="945200"/>
    <a:srgbClr val="BE9983"/>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79744" autoAdjust="0"/>
  </p:normalViewPr>
  <p:slideViewPr>
    <p:cSldViewPr snapToGrid="0" snapToObjects="1">
      <p:cViewPr varScale="1">
        <p:scale>
          <a:sx n="78" d="100"/>
          <a:sy n="78" d="100"/>
        </p:scale>
        <p:origin x="168" y="96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90" d="100"/>
        <a:sy n="90" d="100"/>
      </p:scale>
      <p:origin x="0" y="40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notesMaster" Target="notesMasters/notesMaster1.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presProps" Target="presProps.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viewProps" Target="viewProps.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s>
</file>

<file path=ppt/_rels/viewProps.xml.rels><?xml version="1.0" encoding="UTF-8" standalone="yes"?>
<Relationships xmlns="http://schemas.openxmlformats.org/package/2006/relationships"><Relationship Id="rId1"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6/15/22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dailymail.co.uk/news/article-2900530/ISIS-plan-destroy-walls-Nineveh-capital-Assyrian-Empire-one-important-archaeological-sites-Iraq.html%23ixzz4LcEZWyuW"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hyperlink" Target="http://www.dailymail.co.uk/news/article-2900530/ISIS-plan-destroy-walls-Nineveh-capital-Assyrian-Empire-one-important-archaeological-sites-Iraq.html%23ixzz4LcEENuP2" TargetMode="External"/><Relationship Id="rId5" Type="http://schemas.openxmlformats.org/officeDocument/2006/relationships/hyperlink" Target="http://ec.tynt.com/b/rf?id=bBOTTqvd0r3Pooab7jrHcU&amp;u=DailyMail" TargetMode="External"/><Relationship Id="rId4" Type="http://schemas.openxmlformats.org/officeDocument/2006/relationships/hyperlink" Target="http://ec.tynt.com/b/rw?id=bBOTTqvd0r3Pooab7jrHcU&amp;u=MailOnline"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But what happened to Nineveh? The Bible does tell us where the city was at spiritually 100 years later—</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D126E1-0912-894D-A2FA-187761A5931D}" type="slidenum">
              <a:rPr lang="en-US" sz="1200">
                <a:solidFill>
                  <a:srgbClr val="000000"/>
                </a:solidFill>
              </a:rPr>
              <a:pPr/>
              <a:t>11</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Four other prophets had preached</a:t>
            </a:r>
            <a:r>
              <a:rPr lang="en-US" sz="1200" kern="1200" baseline="0">
                <a:solidFill>
                  <a:schemeClr val="tx1"/>
                </a:solidFill>
                <a:effectLst/>
                <a:latin typeface="+mn-lt"/>
                <a:ea typeface="+mn-ea"/>
                <a:cs typeface="+mn-cs"/>
              </a:rPr>
              <a:t> but</a:t>
            </a:r>
            <a:r>
              <a:rPr lang="mr-IN" sz="1200" kern="1200" baseline="0">
                <a:solidFill>
                  <a:schemeClr val="tx1"/>
                </a:solidFill>
                <a:effectLst/>
                <a:latin typeface="+mn-lt"/>
                <a:ea typeface="+mn-ea"/>
                <a:cs typeface="+mn-cs"/>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008796E-BF59-CD44-83A2-AB2C15E54510}" type="slidenum">
              <a:rPr lang="en-US" sz="1200">
                <a:solidFill>
                  <a:srgbClr val="000000"/>
                </a:solidFill>
                <a:latin typeface="Calibri" charset="0"/>
              </a:rPr>
              <a:pPr eaLnBrk="1" hangingPunct="1"/>
              <a:t>12</a:t>
            </a:fld>
            <a:endParaRPr lang="en-US" sz="1200">
              <a:solidFill>
                <a:srgbClr val="000000"/>
              </a:solidFill>
              <a:latin typeface="Calibri" charset="0"/>
            </a:endParaRPr>
          </a:p>
        </p:txBody>
      </p:sp>
      <p:sp>
        <p:nvSpPr>
          <p:cNvPr id="19046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defRPr/>
            </a:pPr>
            <a:endParaRPr lang="en-US" dirty="0">
              <a:cs typeface="+mn-cs"/>
            </a:endParaRPr>
          </a:p>
          <a:p>
            <a:pPr>
              <a:defRPr/>
            </a:pPr>
            <a:r>
              <a:rPr lang="en-US" sz="1200" kern="1200">
                <a:solidFill>
                  <a:schemeClr val="tx1"/>
                </a:solidFill>
                <a:effectLst/>
                <a:latin typeface="+mn-lt"/>
                <a:ea typeface="+mn-ea"/>
                <a:cs typeface="+mn-cs"/>
              </a:rPr>
              <a:t>Nineveh repented 100 years earlier under Jonah, but then went back to its sin</a:t>
            </a:r>
            <a:r>
              <a:rPr lang="en-SG" sz="1200" kern="1200">
                <a:solidFill>
                  <a:schemeClr val="tx1"/>
                </a:solidFill>
                <a:effectLst/>
                <a:latin typeface="+mn-lt"/>
                <a:ea typeface="+mn-ea"/>
                <a:cs typeface="+mn-cs"/>
              </a:rPr>
              <a:t>.</a:t>
            </a:r>
          </a:p>
          <a:p>
            <a:pPr>
              <a:defRPr/>
            </a:pPr>
            <a:r>
              <a:rPr lang="en-US" sz="1200" kern="1200">
                <a:solidFill>
                  <a:schemeClr val="tx1"/>
                </a:solidFill>
                <a:effectLst/>
                <a:latin typeface="+mn-lt"/>
                <a:ea typeface="+mn-ea"/>
                <a:cs typeface="+mn-cs"/>
              </a:rPr>
              <a:t>Assyrians invaded Israel 60 years earlier and scattered the people</a:t>
            </a:r>
            <a:r>
              <a:rPr lang="en-SG" sz="1200" kern="1200">
                <a:solidFill>
                  <a:schemeClr val="tx1"/>
                </a:solidFill>
                <a:effectLst/>
                <a:latin typeface="+mn-lt"/>
                <a:ea typeface="+mn-ea"/>
                <a:cs typeface="+mn-cs"/>
              </a:rPr>
              <a:t>.</a:t>
            </a:r>
          </a:p>
          <a:p>
            <a:pPr>
              <a:defRPr/>
            </a:pPr>
            <a:r>
              <a:rPr lang="en-US" sz="1200" kern="1200">
                <a:solidFill>
                  <a:schemeClr val="tx1"/>
                </a:solidFill>
                <a:effectLst/>
                <a:latin typeface="+mn-lt"/>
                <a:ea typeface="+mn-ea"/>
                <a:cs typeface="+mn-cs"/>
              </a:rPr>
              <a:t>Then they destroyed 46 towns of Judah—all but Jerusalem!</a:t>
            </a:r>
            <a:r>
              <a:rPr lang="en-SG">
                <a:effectLst/>
              </a:rPr>
              <a:t> </a:t>
            </a: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Would God do anything about this? What happens when repentance is short-lived?</a:t>
            </a:r>
            <a:r>
              <a:rPr lang="en-SG" dirty="0">
                <a:effectLst/>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will study the incredible patience of God, which is the title of a book by Charles Stanley. </a:t>
            </a:r>
          </a:p>
          <a:p>
            <a:r>
              <a:rPr lang="en-US" sz="1200" kern="1200" dirty="0">
                <a:solidFill>
                  <a:schemeClr val="tx1"/>
                </a:solidFill>
                <a:effectLst/>
                <a:latin typeface="+mn-lt"/>
                <a:ea typeface="+mn-ea"/>
                <a:cs typeface="+mn-cs"/>
              </a:rPr>
              <a:t>__________</a:t>
            </a:r>
          </a:p>
          <a:p>
            <a:r>
              <a:rPr lang="en-US" sz="1200" kern="1200" dirty="0">
                <a:solidFill>
                  <a:schemeClr val="tx1"/>
                </a:solidFill>
                <a:effectLst/>
                <a:latin typeface="+mn-lt"/>
                <a:ea typeface="+mn-ea"/>
                <a:cs typeface="+mn-cs"/>
              </a:rPr>
              <a:t>BE-34-Nahum-14</a:t>
            </a:r>
          </a:p>
          <a:p>
            <a:r>
              <a:rPr lang="en-US" sz="1200" kern="1200" dirty="0">
                <a:solidFill>
                  <a:schemeClr val="tx1"/>
                </a:solidFill>
                <a:effectLst/>
                <a:latin typeface="+mn-lt"/>
                <a:ea typeface="+mn-ea"/>
                <a:cs typeface="+mn-cs"/>
              </a:rPr>
              <a:t>OS-34-Nahum-40</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We’ll answer this question: what mistake do we too often make about God’s </a:t>
            </a:r>
            <a:r>
              <a:rPr lang="en-US" sz="1200" u="sng" kern="1200" dirty="0">
                <a:solidFill>
                  <a:schemeClr val="tx1"/>
                </a:solidFill>
                <a:effectLst/>
                <a:latin typeface="+mn-lt"/>
                <a:ea typeface="+mn-ea"/>
                <a:cs typeface="+mn-cs"/>
              </a:rPr>
              <a:t>patience</a:t>
            </a:r>
            <a:r>
              <a:rPr lang="en-US"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Our text is the sequel to Jonah called Nahum. It tells us Nineveh’s fate</a:t>
            </a:r>
            <a:r>
              <a:rPr lang="en-SG"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16</a:t>
            </a:fld>
            <a:endParaRPr lang="en-US"/>
          </a:p>
        </p:txBody>
      </p:sp>
    </p:spTree>
    <p:extLst>
      <p:ext uri="{BB962C8B-B14F-4D97-AF65-F5344CB8AC3E}">
        <p14:creationId xmlns:p14="http://schemas.microsoft.com/office/powerpoint/2010/main" val="3174653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3D9E79-3CF9-D248-97B8-5E3AB49A7336}" type="slidenum">
              <a:rPr lang="en-US" sz="1200">
                <a:solidFill>
                  <a:prstClr val="black"/>
                </a:solidFill>
              </a:rPr>
              <a:pPr/>
              <a:t>17</a:t>
            </a:fld>
            <a:endParaRPr lang="en-US" sz="1200">
              <a:solidFill>
                <a:prstClr val="black"/>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a:p>
            <a:pPr>
              <a:spcBef>
                <a:spcPct val="0"/>
              </a:spcBef>
            </a:pPr>
            <a:r>
              <a:rPr lang="en-US" sz="1200" kern="1200">
                <a:solidFill>
                  <a:schemeClr val="tx1"/>
                </a:solidFill>
                <a:effectLst/>
                <a:latin typeface="+mn-lt"/>
                <a:ea typeface="+mn-ea"/>
                <a:cs typeface="+mn-cs"/>
              </a:rPr>
              <a:t>Nineveh was weak in Jonah’s time, but then grew incredibly strong 100 years later once again</a:t>
            </a:r>
            <a:r>
              <a:rPr lang="en-SG" sz="2400" kern="1200">
                <a:solidFill>
                  <a:schemeClr val="tx1"/>
                </a:solidFill>
                <a:effectLst/>
                <a:latin typeface="+mn-lt"/>
                <a:ea typeface="+mn-ea"/>
                <a:cs typeface="+mn-cs"/>
              </a:rPr>
              <a:t>.</a:t>
            </a:r>
            <a:br>
              <a:rPr lang="en-SG" sz="2400" kern="1200">
                <a:solidFill>
                  <a:schemeClr val="tx1"/>
                </a:solidFill>
                <a:effectLst/>
                <a:latin typeface="+mn-lt"/>
                <a:ea typeface="+mn-ea"/>
                <a:cs typeface="+mn-cs"/>
              </a:rPr>
            </a:br>
            <a:r>
              <a:rPr lang="en-US" sz="1200" kern="1200">
                <a:solidFill>
                  <a:schemeClr val="tx1"/>
                </a:solidFill>
                <a:effectLst/>
                <a:latin typeface="+mn-lt"/>
                <a:ea typeface="+mn-ea"/>
                <a:cs typeface="+mn-cs"/>
              </a:rPr>
              <a:t>But how strong? What was next on God’s calendar?</a:t>
            </a:r>
            <a:r>
              <a:rPr lang="en-SG" sz="2400">
                <a:effectLst/>
              </a:rPr>
              <a:t> </a:t>
            </a:r>
            <a:endParaRPr lang="en-US" sz="240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Today we will see what would happen to Nineveh, then what will happen in our future too</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And what is that fate?  Nahum tells us that…</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170485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capital of Assyria would have capital punishment</a:t>
            </a:r>
            <a:r>
              <a:rPr lang="en-US" baseline="0" dirty="0">
                <a:latin typeface="Arial"/>
                <a:cs typeface="Arial"/>
              </a:rPr>
              <a:t> for its capital </a:t>
            </a:r>
            <a:r>
              <a:rPr lang="en-US" dirty="0">
                <a:latin typeface="Arial"/>
                <a:cs typeface="Arial"/>
              </a:rPr>
              <a:t>crimes, yet the southern kingdom of</a:t>
            </a:r>
            <a:r>
              <a:rPr lang="en-US" baseline="0" dirty="0">
                <a:latin typeface="Arial"/>
                <a:cs typeface="Arial"/>
              </a:rPr>
              <a:t> Israel could gain comfort from this as the LORD would preserve them.</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62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Sequels are great as they finish stories that we’ve heard</a:t>
            </a:r>
            <a:r>
              <a:rPr lang="en-SG" sz="1200" kern="1200">
                <a:solidFill>
                  <a:schemeClr val="tx1"/>
                </a:solidFill>
                <a:effectLst/>
                <a:latin typeface="+mn-lt"/>
                <a:ea typeface="+mn-ea"/>
                <a:cs typeface="+mn-cs"/>
              </a:rPr>
              <a:t>.</a:t>
            </a:r>
            <a:endParaRPr lang="en-US"/>
          </a:p>
          <a:p>
            <a:r>
              <a:rPr lang="en-US"/>
              <a:t>Hollywood has us hooked—a movie always ends without a real ending, which makes you want to see what happens next, right?  So it continues into parts 2 and then 3. </a:t>
            </a:r>
          </a:p>
          <a:p>
            <a:r>
              <a:rPr lang="en-US" sz="1200" kern="1200">
                <a:solidFill>
                  <a:schemeClr val="tx1"/>
                </a:solidFill>
                <a:effectLst/>
                <a:latin typeface="+mn-lt"/>
                <a:ea typeface="+mn-ea"/>
                <a:cs typeface="+mn-cs"/>
              </a:rPr>
              <a:t>• The </a:t>
            </a:r>
            <a:r>
              <a:rPr lang="en-US" sz="1200" i="1" kern="1200">
                <a:solidFill>
                  <a:schemeClr val="tx1"/>
                </a:solidFill>
                <a:effectLst/>
                <a:latin typeface="+mn-lt"/>
                <a:ea typeface="+mn-ea"/>
                <a:cs typeface="+mn-cs"/>
              </a:rPr>
              <a:t>Bourne</a:t>
            </a:r>
            <a:r>
              <a:rPr lang="en-US" sz="1200" kern="1200">
                <a:solidFill>
                  <a:schemeClr val="tx1"/>
                </a:solidFill>
                <a:effectLst/>
                <a:latin typeface="+mn-lt"/>
                <a:ea typeface="+mn-ea"/>
                <a:cs typeface="+mn-cs"/>
              </a:rPr>
              <a:t> series has three movies. Ice Age had a sequel in </a:t>
            </a:r>
            <a:r>
              <a:rPr lang="en-US" sz="1200" i="1" kern="1200">
                <a:solidFill>
                  <a:schemeClr val="tx1"/>
                </a:solidFill>
                <a:effectLst/>
                <a:latin typeface="+mn-lt"/>
                <a:ea typeface="+mn-ea"/>
                <a:cs typeface="+mn-cs"/>
              </a:rPr>
              <a:t>Ice Age 2</a:t>
            </a:r>
            <a:r>
              <a:rPr lang="en-US" sz="1200" kern="1200">
                <a:solidFill>
                  <a:schemeClr val="tx1"/>
                </a:solidFill>
                <a:effectLst/>
                <a:latin typeface="+mn-lt"/>
                <a:ea typeface="+mn-ea"/>
                <a:cs typeface="+mn-cs"/>
              </a:rPr>
              <a:t>, followed by a sequel-to-the-sequel in </a:t>
            </a:r>
            <a:r>
              <a:rPr lang="en-US" sz="1200" i="1" kern="1200">
                <a:solidFill>
                  <a:schemeClr val="tx1"/>
                </a:solidFill>
                <a:effectLst/>
                <a:latin typeface="+mn-lt"/>
                <a:ea typeface="+mn-ea"/>
                <a:cs typeface="+mn-cs"/>
              </a:rPr>
              <a:t>Ice Age 3</a:t>
            </a:r>
            <a:r>
              <a:rPr lang="en-US" sz="1200" kern="1200">
                <a:solidFill>
                  <a:schemeClr val="tx1"/>
                </a:solidFill>
                <a:effectLst/>
                <a:latin typeface="+mn-lt"/>
                <a:ea typeface="+mn-ea"/>
                <a:cs typeface="+mn-cs"/>
              </a:rPr>
              <a:t>. The same was true for the </a:t>
            </a:r>
            <a:r>
              <a:rPr lang="en-US" sz="1200" i="1" kern="1200">
                <a:solidFill>
                  <a:schemeClr val="tx1"/>
                </a:solidFill>
                <a:effectLst/>
                <a:latin typeface="+mn-lt"/>
                <a:ea typeface="+mn-ea"/>
                <a:cs typeface="+mn-cs"/>
              </a:rPr>
              <a:t>Star Wars</a:t>
            </a:r>
            <a:r>
              <a:rPr lang="en-US" sz="1200" kern="1200">
                <a:solidFill>
                  <a:schemeClr val="tx1"/>
                </a:solidFill>
                <a:effectLst/>
                <a:latin typeface="+mn-lt"/>
                <a:ea typeface="+mn-ea"/>
                <a:cs typeface="+mn-cs"/>
              </a:rPr>
              <a:t> Trilogy, </a:t>
            </a:r>
            <a:r>
              <a:rPr lang="en-US" sz="1200" i="1" kern="1200">
                <a:solidFill>
                  <a:schemeClr val="tx1"/>
                </a:solidFill>
                <a:effectLst/>
                <a:latin typeface="+mn-lt"/>
                <a:ea typeface="+mn-ea"/>
                <a:cs typeface="+mn-cs"/>
              </a:rPr>
              <a:t>Jaws</a:t>
            </a:r>
            <a:r>
              <a:rPr lang="en-US" sz="1200" kern="1200">
                <a:solidFill>
                  <a:schemeClr val="tx1"/>
                </a:solidFill>
                <a:effectLst/>
                <a:latin typeface="+mn-lt"/>
                <a:ea typeface="+mn-ea"/>
                <a:cs typeface="+mn-cs"/>
              </a:rPr>
              <a:t>, and many others</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a:t>
            </a:fld>
            <a:endParaRPr lang="en-US"/>
          </a:p>
        </p:txBody>
      </p:sp>
    </p:spTree>
    <p:extLst>
      <p:ext uri="{BB962C8B-B14F-4D97-AF65-F5344CB8AC3E}">
        <p14:creationId xmlns:p14="http://schemas.microsoft.com/office/powerpoint/2010/main" val="1115057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Nineveh’s judgment is </a:t>
            </a:r>
            <a:r>
              <a:rPr lang="en-US" sz="1200" u="sng" kern="1200" dirty="0">
                <a:solidFill>
                  <a:schemeClr val="tx1"/>
                </a:solidFill>
                <a:effectLst/>
                <a:latin typeface="+mn-lt"/>
                <a:ea typeface="+mn-ea"/>
                <a:cs typeface="+mn-cs"/>
              </a:rPr>
              <a:t>certain</a:t>
            </a:r>
            <a:r>
              <a:rPr lang="en-US" sz="1200" kern="1200" dirty="0">
                <a:solidFill>
                  <a:schemeClr val="tx1"/>
                </a:solidFill>
                <a:effectLst/>
                <a:latin typeface="+mn-lt"/>
                <a:ea typeface="+mn-ea"/>
                <a:cs typeface="+mn-cs"/>
              </a:rPr>
              <a:t>, so Judah could feel secure (Ch. 1).</a:t>
            </a:r>
            <a:r>
              <a:rPr lang="en-SG" dirty="0">
                <a:effectLst/>
              </a:rPr>
              <a:t> </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5474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God’s attributes assure Judah (1:2-8).</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151984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B0CE57-BCC5-5E46-B850-00203B468DE3}" type="slidenum">
              <a:rPr lang="en-US" sz="1200">
                <a:solidFill>
                  <a:srgbClr val="000000"/>
                </a:solidFill>
                <a:latin typeface="Times New Roman" charset="0"/>
              </a:rPr>
              <a:pPr eaLnBrk="1" hangingPunct="1"/>
              <a:t>22</a:t>
            </a:fld>
            <a:endParaRPr lang="en-US" sz="1200">
              <a:solidFill>
                <a:srgbClr val="000000"/>
              </a:solidFill>
              <a:latin typeface="Times New Roman"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D64C5E-0D80-B34E-83CC-A3C500899EA5}" type="slidenum">
              <a:rPr lang="en-US" sz="1200">
                <a:solidFill>
                  <a:srgbClr val="000000"/>
                </a:solidFill>
                <a:latin typeface="Times New Roman" charset="0"/>
              </a:rPr>
              <a:pPr eaLnBrk="1" hangingPunct="1"/>
              <a:t>23</a:t>
            </a:fld>
            <a:endParaRPr lang="en-US" sz="1200">
              <a:solidFill>
                <a:srgbClr val="000000"/>
              </a:solidFill>
              <a:latin typeface="Times New Roman"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just</a:t>
            </a:r>
            <a:r>
              <a:rPr lang="en-US" sz="1200" kern="1200">
                <a:solidFill>
                  <a:schemeClr val="tx1"/>
                </a:solidFill>
                <a:effectLst/>
                <a:latin typeface="+mn-lt"/>
                <a:ea typeface="+mn-ea"/>
                <a:cs typeface="+mn-cs"/>
              </a:rPr>
              <a:t>—so Nineveh won’t go unpunished (1:2-3).</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30089F-5B11-564C-A665-2D326EA0BDDC}" type="slidenum">
              <a:rPr lang="en-US" sz="1200">
                <a:solidFill>
                  <a:srgbClr val="000000"/>
                </a:solidFill>
                <a:latin typeface="Times New Roman" charset="0"/>
              </a:rPr>
              <a:pPr eaLnBrk="1" hangingPunct="1"/>
              <a:t>24</a:t>
            </a:fld>
            <a:endParaRPr lang="en-US"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34CCF6-7A7C-1A4C-B1AE-F7FC7D3F57E7}"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26</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good</a:t>
            </a:r>
            <a:r>
              <a:rPr lang="en-US" sz="1200" kern="1200">
                <a:solidFill>
                  <a:schemeClr val="tx1"/>
                </a:solidFill>
                <a:effectLst/>
                <a:latin typeface="+mn-lt"/>
                <a:ea typeface="+mn-ea"/>
                <a:cs typeface="+mn-cs"/>
              </a:rPr>
              <a:t>—so he will be loyal to Judah (1:7-8).</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05625B-4E5D-FA43-9564-5E47969ADE4A}"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Nineveh will plot against God the last time (1:9-11).</a:t>
            </a:r>
            <a:r>
              <a:rPr lang="en-SG">
                <a:effectLst/>
              </a:rPr>
              <a:t> </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In recent weeks, we have covered five of the 12 Minor Prophets.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31</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32</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r>
              <a:rPr lang="en-SG" sz="1200" b="0" i="0" u="none" strike="noStrike" kern="1200" baseline="0">
                <a:solidFill>
                  <a:schemeClr val="tx1"/>
                </a:solidFill>
                <a:latin typeface="Arial"/>
                <a:ea typeface="+mn-ea"/>
                <a:cs typeface="Arial"/>
              </a:rPr>
              <a:t>1:9 "</a:t>
            </a:r>
            <a:r>
              <a:rPr lang="en-SG" sz="1200" b="0" i="0" u="none" strike="noStrike" kern="1200" baseline="0">
                <a:solidFill>
                  <a:schemeClr val="tx1"/>
                </a:solidFill>
                <a:latin typeface="+mn-lt"/>
                <a:ea typeface="+mn-ea"/>
                <a:cs typeface="+mn-cs"/>
              </a:rPr>
              <a:t>Whatever they plot against the </a:t>
            </a:r>
            <a:r>
              <a:rPr lang="en-SG" sz="1400" b="0" i="0" u="none" strike="noStrike" kern="1200" baseline="0">
                <a:solidFill>
                  <a:schemeClr val="tx1"/>
                </a:solidFill>
                <a:latin typeface="Arial"/>
                <a:ea typeface="+mn-ea"/>
                <a:cs typeface="Arial"/>
              </a:rPr>
              <a:t>L</a:t>
            </a:r>
            <a:r>
              <a:rPr lang="en-SG" sz="1200" b="0" i="0" u="none" strike="noStrike" kern="1200" baseline="0">
                <a:solidFill>
                  <a:schemeClr val="tx1"/>
                </a:solidFill>
                <a:latin typeface="Arial"/>
                <a:ea typeface="+mn-ea"/>
                <a:cs typeface="Arial"/>
              </a:rPr>
              <a:t>ORD</a:t>
            </a:r>
            <a:r>
              <a:rPr lang="en-SG" sz="1400" b="0" i="0" u="none" strike="noStrike" kern="1200" baseline="0">
                <a:solidFill>
                  <a:schemeClr val="tx1"/>
                </a:solidFill>
                <a:latin typeface="Arial"/>
                <a:ea typeface="+mn-ea"/>
                <a:cs typeface="Arial"/>
              </a:rPr>
              <a:t> </a:t>
            </a:r>
            <a:endParaRPr lang="en-SG" sz="1200" b="0" i="0" u="none" strike="noStrike" kern="1200" baseline="0">
              <a:solidFill>
                <a:schemeClr val="tx1"/>
              </a:solidFill>
              <a:latin typeface="+mn-lt"/>
              <a:ea typeface="+mn-ea"/>
              <a:cs typeface="+mn-cs"/>
            </a:endParaRPr>
          </a:p>
          <a:p>
            <a:r>
              <a:rPr lang="en-SG" sz="1200" b="0" i="0" u="none" strike="noStrike" kern="1200" baseline="0">
                <a:solidFill>
                  <a:schemeClr val="tx1"/>
                </a:solidFill>
                <a:latin typeface="+mn-lt"/>
                <a:ea typeface="+mn-ea"/>
                <a:cs typeface="+mn-cs"/>
              </a:rPr>
              <a:t>he will bring to an end;</a:t>
            </a:r>
          </a:p>
          <a:p>
            <a:r>
              <a:rPr lang="en-SG" sz="1200" b="0" i="0" u="none" strike="noStrike" kern="1200" baseline="0">
                <a:solidFill>
                  <a:schemeClr val="tx1"/>
                </a:solidFill>
                <a:latin typeface="+mn-lt"/>
                <a:ea typeface="+mn-ea"/>
                <a:cs typeface="+mn-cs"/>
              </a:rPr>
              <a:t>trouble will not come a second time" (NIV)</a:t>
            </a:r>
          </a:p>
          <a:p>
            <a:r>
              <a:rPr lang="en-SG" sz="1200" b="0" i="0" u="none" strike="noStrike" kern="1200" baseline="0">
                <a:solidFill>
                  <a:schemeClr val="tx1"/>
                </a:solidFill>
                <a:latin typeface="Arial"/>
                <a:ea typeface="+mn-ea"/>
                <a:cs typeface="Arial"/>
              </a:rPr>
              <a:t>1:14 "And this is what the L</a:t>
            </a:r>
            <a:r>
              <a:rPr lang="en-SG" sz="1100" b="0" i="0" u="none" strike="noStrike" kern="1200" baseline="0">
                <a:solidFill>
                  <a:schemeClr val="tx1"/>
                </a:solidFill>
                <a:latin typeface="Arial"/>
                <a:ea typeface="+mn-ea"/>
                <a:cs typeface="Arial"/>
              </a:rPr>
              <a:t>ORD</a:t>
            </a:r>
            <a:r>
              <a:rPr lang="en-SG" sz="1200" b="0" i="0" u="none" strike="noStrike" kern="1200" baseline="0">
                <a:solidFill>
                  <a:schemeClr val="tx1"/>
                </a:solidFill>
                <a:latin typeface="Arial"/>
                <a:ea typeface="+mn-ea"/>
                <a:cs typeface="Arial"/>
              </a:rPr>
              <a:t> says concerning the Assyrians in Nineveh: </a:t>
            </a:r>
          </a:p>
          <a:p>
            <a:r>
              <a:rPr lang="en-SG" sz="1200" b="0" i="0" u="none" strike="noStrike" kern="1200" baseline="0">
                <a:solidFill>
                  <a:schemeClr val="tx1"/>
                </a:solidFill>
                <a:latin typeface="Arial"/>
                <a:ea typeface="+mn-ea"/>
                <a:cs typeface="Arial"/>
              </a:rPr>
              <a:t>“You will have no more children to carry on your name. </a:t>
            </a:r>
          </a:p>
          <a:p>
            <a:r>
              <a:rPr lang="en-SG" sz="1200" b="0" i="0" u="none" strike="noStrike" kern="1200" baseline="0">
                <a:solidFill>
                  <a:schemeClr val="tx1"/>
                </a:solidFill>
                <a:latin typeface="Arial"/>
                <a:ea typeface="+mn-ea"/>
                <a:cs typeface="Arial"/>
              </a:rPr>
              <a:t>I will destroy all the idols in the temples of your gods. </a:t>
            </a:r>
          </a:p>
          <a:p>
            <a:r>
              <a:rPr lang="en-SG" sz="1200" b="0" i="0" u="none" strike="noStrike" kern="1200" baseline="0">
                <a:solidFill>
                  <a:schemeClr val="tx1"/>
                </a:solidFill>
                <a:latin typeface="Arial"/>
                <a:ea typeface="+mn-ea"/>
                <a:cs typeface="Arial"/>
              </a:rPr>
              <a:t>I am preparing a grave for you </a:t>
            </a:r>
          </a:p>
          <a:p>
            <a:r>
              <a:rPr lang="en-SG" sz="1200" b="0" i="0" u="none" strike="noStrike" kern="1200" baseline="0">
                <a:solidFill>
                  <a:schemeClr val="tx1"/>
                </a:solidFill>
                <a:latin typeface="Arial"/>
                <a:ea typeface="+mn-ea"/>
                <a:cs typeface="Arial"/>
              </a:rPr>
              <a:t>because you are despicable!” (NLT)</a:t>
            </a:r>
            <a:endParaRPr lang="en-US">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33</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en-SG" sz="1200" b="0" i="0" u="none" strike="noStrike" kern="1200" baseline="0">
                <a:solidFill>
                  <a:schemeClr val="tx1"/>
                </a:solidFill>
                <a:latin typeface="Arial"/>
                <a:ea typeface="+mn-ea"/>
                <a:cs typeface="Arial"/>
              </a:rPr>
              <a:t>1:14 "And this is what the L</a:t>
            </a:r>
            <a:r>
              <a:rPr lang="en-SG" sz="1100" b="0" i="0" u="none" strike="noStrike" kern="1200" baseline="0">
                <a:solidFill>
                  <a:schemeClr val="tx1"/>
                </a:solidFill>
                <a:latin typeface="Arial"/>
                <a:ea typeface="+mn-ea"/>
                <a:cs typeface="Arial"/>
              </a:rPr>
              <a:t>ORD</a:t>
            </a:r>
            <a:r>
              <a:rPr lang="en-SG" sz="1200" b="0" i="0" u="none" strike="noStrike" kern="1200" baseline="0">
                <a:solidFill>
                  <a:schemeClr val="tx1"/>
                </a:solidFill>
                <a:latin typeface="Arial"/>
                <a:ea typeface="+mn-ea"/>
                <a:cs typeface="Arial"/>
              </a:rPr>
              <a:t> says concerning the Assyrians in Nineveh: </a:t>
            </a:r>
          </a:p>
          <a:p>
            <a:r>
              <a:rPr lang="en-SG" sz="1200" b="0" i="0" u="none" strike="noStrike" kern="1200" baseline="0">
                <a:solidFill>
                  <a:schemeClr val="tx1"/>
                </a:solidFill>
                <a:latin typeface="Arial"/>
                <a:ea typeface="+mn-ea"/>
                <a:cs typeface="Arial"/>
              </a:rPr>
              <a:t>“You will have no more children to carry on your name. </a:t>
            </a:r>
          </a:p>
          <a:p>
            <a:r>
              <a:rPr lang="en-SG" sz="1200" b="0" i="0" u="none" strike="noStrike" kern="1200" baseline="0">
                <a:solidFill>
                  <a:schemeClr val="tx1"/>
                </a:solidFill>
                <a:latin typeface="Arial"/>
                <a:ea typeface="+mn-ea"/>
                <a:cs typeface="Arial"/>
              </a:rPr>
              <a:t>I will destroy all the idols in the temples of your gods. </a:t>
            </a:r>
          </a:p>
          <a:p>
            <a:r>
              <a:rPr lang="en-SG" sz="1200" b="0" i="0" u="none" strike="noStrike" kern="1200" baseline="0">
                <a:solidFill>
                  <a:schemeClr val="tx1"/>
                </a:solidFill>
                <a:latin typeface="Arial"/>
                <a:ea typeface="+mn-ea"/>
                <a:cs typeface="Arial"/>
              </a:rPr>
              <a:t>I am preparing a grave for you </a:t>
            </a:r>
          </a:p>
          <a:p>
            <a:r>
              <a:rPr lang="en-SG" sz="1200" b="0" i="0" u="none" strike="noStrike" kern="1200" baseline="0">
                <a:solidFill>
                  <a:schemeClr val="tx1"/>
                </a:solidFill>
                <a:latin typeface="Arial"/>
                <a:ea typeface="+mn-ea"/>
                <a:cs typeface="Arial"/>
              </a:rPr>
              <a:t>because you are despicable!” (NLT)</a:t>
            </a:r>
            <a:endParaRPr lang="en-US">
              <a:latin typeface="Arial"/>
              <a:ea typeface="ＭＳ Ｐゴシック" charset="0"/>
              <a:cs typeface="Arial"/>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Nineveh's destruction will bring peace to Judah (1:12-15).</a:t>
            </a:r>
            <a:r>
              <a:rPr lang="en-SG">
                <a:effectLst/>
              </a:rPr>
              <a:t> </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8BC6-F6A4-5547-BDAB-38394145095E}" type="slidenum">
              <a:rPr lang="en-US" sz="1200">
                <a:solidFill>
                  <a:prstClr val="black"/>
                </a:solidFill>
              </a:rPr>
              <a:pPr/>
              <a:t>35</a:t>
            </a:fld>
            <a:endParaRPr lang="en-US" sz="1200">
              <a:solidFill>
                <a:prstClr val="black"/>
              </a:solidFill>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152F10-89BC-3D4A-87AD-A6F7A1748427}" type="slidenum">
              <a:rPr lang="en-US" sz="1200">
                <a:solidFill>
                  <a:prstClr val="black"/>
                </a:solidFill>
              </a:rPr>
              <a:pPr/>
              <a:t>36</a:t>
            </a:fld>
            <a:endParaRPr lang="en-US" sz="1200">
              <a:solidFill>
                <a:prstClr val="black"/>
              </a:solidFill>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Nineveh’s judgment is </a:t>
            </a:r>
            <a:r>
              <a:rPr lang="en-US" sz="1200" u="sng" kern="1200" dirty="0">
                <a:solidFill>
                  <a:schemeClr val="tx1"/>
                </a:solidFill>
                <a:effectLst/>
                <a:latin typeface="+mn-lt"/>
                <a:ea typeface="+mn-ea"/>
                <a:cs typeface="+mn-cs"/>
              </a:rPr>
              <a:t>detailed</a:t>
            </a:r>
            <a:r>
              <a:rPr lang="en-US" sz="1200" kern="1200" dirty="0">
                <a:solidFill>
                  <a:schemeClr val="tx1"/>
                </a:solidFill>
                <a:effectLst/>
                <a:latin typeface="+mn-lt"/>
                <a:ea typeface="+mn-ea"/>
                <a:cs typeface="+mn-cs"/>
              </a:rPr>
              <a:t> to show Judah that God will protect them (Ch. 2).</a:t>
            </a:r>
            <a:r>
              <a:rPr lang="en-SG" dirty="0">
                <a:effectLst/>
              </a:rPr>
              <a:t> </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6476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u="sng" kern="1200">
                <a:solidFill>
                  <a:schemeClr val="tx1"/>
                </a:solidFill>
                <a:effectLst/>
                <a:latin typeface="+mn-lt"/>
                <a:ea typeface="+mn-ea"/>
                <a:cs typeface="+mn-cs"/>
              </a:rPr>
              <a:t>Attacked</a:t>
            </a:r>
            <a:r>
              <a:rPr lang="en-US" sz="1200" kern="1200">
                <a:solidFill>
                  <a:schemeClr val="tx1"/>
                </a:solidFill>
                <a:effectLst/>
                <a:latin typeface="+mn-lt"/>
                <a:ea typeface="+mn-ea"/>
                <a:cs typeface="+mn-cs"/>
              </a:rPr>
              <a:t>: Nineveh should prepare for battle because God considers Judah's splendor a “done deal” (2:1-2).</a:t>
            </a:r>
            <a:r>
              <a:rPr lang="en-SG">
                <a:effectLst/>
              </a:rPr>
              <a:t> </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u="sng" kern="1200">
                <a:solidFill>
                  <a:schemeClr val="tx1"/>
                </a:solidFill>
                <a:effectLst/>
                <a:latin typeface="+mn-lt"/>
                <a:ea typeface="+mn-ea"/>
                <a:cs typeface="+mn-cs"/>
              </a:rPr>
              <a:t>Defeated</a:t>
            </a:r>
            <a:r>
              <a:rPr lang="en-US" sz="1200" kern="1200">
                <a:solidFill>
                  <a:schemeClr val="tx1"/>
                </a:solidFill>
                <a:effectLst/>
                <a:latin typeface="+mn-lt"/>
                <a:ea typeface="+mn-ea"/>
                <a:cs typeface="+mn-cs"/>
              </a:rPr>
              <a:t>: The destruction of the city graphically visualizes God's power over the puny Assyrians (2:3-8).</a:t>
            </a:r>
            <a:r>
              <a:rPr lang="en-SG">
                <a:effectLst/>
              </a:rPr>
              <a:t> </a:t>
            </a:r>
          </a:p>
          <a:p>
            <a:endParaRPr lang="en-SG">
              <a:effectLst/>
            </a:endParaRPr>
          </a:p>
          <a:p>
            <a:r>
              <a:rPr lang="en-US"/>
              <a:t>"</a:t>
            </a:r>
            <a:r>
              <a:rPr lang="en-SG" sz="1200" b="1" i="0" u="none" strike="noStrike" kern="1200" baseline="0">
                <a:solidFill>
                  <a:schemeClr val="tx1"/>
                </a:solidFill>
                <a:latin typeface="+mn-lt"/>
                <a:ea typeface="+mn-ea"/>
                <a:cs typeface="+mn-cs"/>
              </a:rPr>
              <a:t>2:3-4</a:t>
            </a:r>
            <a:r>
              <a:rPr lang="en-SG" sz="1200" b="0" i="0" u="none" strike="noStrike" kern="1200" baseline="0">
                <a:solidFill>
                  <a:schemeClr val="tx1"/>
                </a:solidFill>
                <a:latin typeface="+mn-lt"/>
                <a:ea typeface="+mn-ea"/>
                <a:cs typeface="+mn-cs"/>
              </a:rPr>
              <a:t>. Nahum spoke of the equipment and speed of the “attacker” (v. 1) and his soldiers and chariots. </a:t>
            </a:r>
            <a:r>
              <a:rPr lang="en-SG" sz="1200" b="1" i="0" u="none" strike="noStrike" kern="1200" baseline="0">
                <a:solidFill>
                  <a:schemeClr val="tx1"/>
                </a:solidFill>
                <a:latin typeface="+mn-lt"/>
                <a:ea typeface="+mn-ea"/>
                <a:cs typeface="+mn-cs"/>
              </a:rPr>
              <a:t>His</a:t>
            </a:r>
            <a:r>
              <a:rPr lang="en-SG" sz="1200" b="0" i="0" u="none" strike="noStrike" kern="1200" baseline="0">
                <a:solidFill>
                  <a:schemeClr val="tx1"/>
                </a:solidFill>
                <a:latin typeface="+mn-lt"/>
                <a:ea typeface="+mn-ea"/>
                <a:cs typeface="+mn-cs"/>
              </a:rPr>
              <a:t> in the first line of verse 3 probably refers not to the defending Assyrian king but to the unidentified “attacker.” </a:t>
            </a:r>
            <a:r>
              <a:rPr lang="en-SG" sz="1200" b="1" i="0" u="none" strike="noStrike" kern="1200" baseline="0">
                <a:solidFill>
                  <a:schemeClr val="tx1"/>
                </a:solidFill>
                <a:latin typeface="+mn-lt"/>
                <a:ea typeface="+mn-ea"/>
                <a:cs typeface="+mn-cs"/>
              </a:rPr>
              <a:t>The shields of</a:t>
            </a:r>
            <a:r>
              <a:rPr lang="en-SG" sz="1200" b="0" i="0" u="none" strike="noStrike" kern="1200" baseline="0">
                <a:solidFill>
                  <a:schemeClr val="tx1"/>
                </a:solidFill>
                <a:latin typeface="+mn-lt"/>
                <a:ea typeface="+mn-ea"/>
                <a:cs typeface="+mn-cs"/>
              </a:rPr>
              <a:t> the Medes and Babylonians were </a:t>
            </a:r>
            <a:r>
              <a:rPr lang="en-SG" sz="1200" b="1" i="0" u="none" strike="noStrike" kern="1200" baseline="0">
                <a:solidFill>
                  <a:schemeClr val="tx1"/>
                </a:solidFill>
                <a:latin typeface="+mn-lt"/>
                <a:ea typeface="+mn-ea"/>
                <a:cs typeface="+mn-cs"/>
              </a:rPr>
              <a:t>red</a:t>
            </a:r>
            <a:r>
              <a:rPr lang="en-SG" sz="1200" b="0" i="0" u="none" strike="noStrike" kern="1200" baseline="0">
                <a:solidFill>
                  <a:schemeClr val="tx1"/>
                </a:solidFill>
                <a:latin typeface="+mn-lt"/>
                <a:ea typeface="+mn-ea"/>
                <a:cs typeface="+mn-cs"/>
              </a:rPr>
              <a:t> either from blood, or from red-dyed leather over the wooden shields, or by being covered with copper. The warriors’ </a:t>
            </a:r>
            <a:r>
              <a:rPr lang="en-SG" sz="1200" b="1" i="0" u="none" strike="noStrike" kern="1200" baseline="0">
                <a:solidFill>
                  <a:schemeClr val="tx1"/>
                </a:solidFill>
                <a:latin typeface="+mn-lt"/>
                <a:ea typeface="+mn-ea"/>
                <a:cs typeface="+mn-cs"/>
              </a:rPr>
              <a:t>scarlet-</a:t>
            </a:r>
            <a:r>
              <a:rPr lang="en-SG" sz="1200" b="0" i="0" u="none" strike="noStrike" kern="1200" baseline="0">
                <a:solidFill>
                  <a:schemeClr val="tx1"/>
                </a:solidFill>
                <a:latin typeface="+mn-lt"/>
                <a:ea typeface="+mn-ea"/>
                <a:cs typeface="+mn-cs"/>
              </a:rPr>
              <a:t> colored attire (cf. “red” in Ezek. 23:14) would make them awesome in appearance. (Xenophon wrote about the Persians in Cyrus’ army being dressed in scarlet, </a:t>
            </a:r>
            <a:r>
              <a:rPr lang="en-SG" sz="1200" b="0" i="1" u="none" strike="noStrike" kern="1200" baseline="0">
                <a:solidFill>
                  <a:schemeClr val="tx1"/>
                </a:solidFill>
                <a:latin typeface="+mn-lt"/>
                <a:ea typeface="+mn-ea"/>
                <a:cs typeface="+mn-cs"/>
              </a:rPr>
              <a:t>Cyropaedia</a:t>
            </a:r>
            <a:r>
              <a:rPr lang="en-SG" sz="1200" b="0" i="0" u="none" strike="noStrike" kern="1200" baseline="0">
                <a:solidFill>
                  <a:schemeClr val="tx1"/>
                </a:solidFill>
                <a:latin typeface="+mn-lt"/>
                <a:ea typeface="+mn-ea"/>
                <a:cs typeface="+mn-cs"/>
              </a:rPr>
              <a:t> 6. 4. 1.) </a:t>
            </a:r>
            <a:r>
              <a:rPr lang="en-SG" sz="1200" b="1" i="0" u="none" strike="noStrike" kern="1200" baseline="0">
                <a:solidFill>
                  <a:schemeClr val="tx1"/>
                </a:solidFill>
                <a:latin typeface="+mn-lt"/>
                <a:ea typeface="+mn-ea"/>
                <a:cs typeface="+mn-cs"/>
              </a:rPr>
              <a:t>The metal on the chariots</a:t>
            </a:r>
            <a:r>
              <a:rPr lang="en-SG" sz="1200" b="0" i="0" u="none" strike="noStrike" kern="1200" baseline="0">
                <a:solidFill>
                  <a:schemeClr val="tx1"/>
                </a:solidFill>
                <a:latin typeface="+mn-lt"/>
                <a:ea typeface="+mn-ea"/>
                <a:cs typeface="+mn-cs"/>
              </a:rPr>
              <a:t> glistened in the sun, as the soldiers’ wooden </a:t>
            </a:r>
            <a:r>
              <a:rPr lang="en-SG" sz="1200" b="1" i="0" u="none" strike="noStrike" kern="1200" baseline="0">
                <a:solidFill>
                  <a:schemeClr val="tx1"/>
                </a:solidFill>
                <a:latin typeface="+mn-lt"/>
                <a:ea typeface="+mn-ea"/>
                <a:cs typeface="+mn-cs"/>
              </a:rPr>
              <a:t>spears</a:t>
            </a:r>
            <a:r>
              <a:rPr lang="en-SG" sz="1200" b="0" i="0" u="none" strike="noStrike" kern="1200" baseline="0">
                <a:solidFill>
                  <a:schemeClr val="tx1"/>
                </a:solidFill>
                <a:latin typeface="+mn-lt"/>
                <a:ea typeface="+mn-ea"/>
                <a:cs typeface="+mn-cs"/>
              </a:rPr>
              <a:t> were </a:t>
            </a:r>
            <a:r>
              <a:rPr lang="en-SG" sz="1200" b="1" i="0" u="none" strike="noStrike" kern="1200" baseline="0">
                <a:solidFill>
                  <a:schemeClr val="tx1"/>
                </a:solidFill>
                <a:latin typeface="+mn-lt"/>
                <a:ea typeface="+mn-ea"/>
                <a:cs typeface="+mn-cs"/>
              </a:rPr>
              <a:t>brandished</a:t>
            </a:r>
            <a:r>
              <a:rPr lang="en-SG" sz="1200" b="0" i="0" u="none" strike="noStrike" kern="1200" baseline="0">
                <a:solidFill>
                  <a:schemeClr val="tx1"/>
                </a:solidFill>
                <a:latin typeface="+mn-lt"/>
                <a:ea typeface="+mn-ea"/>
                <a:cs typeface="+mn-cs"/>
              </a:rPr>
              <a:t> (swung) in their wild attack" (Johnson, "Nahum," BKC).</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73D4A-4A86-4949-B899-E8A7129FF3F0}" type="slidenum">
              <a:rPr lang="en-US" sz="1200">
                <a:solidFill>
                  <a:srgbClr val="000000"/>
                </a:solidFill>
                <a:latin typeface="Times New Roman" charset="0"/>
              </a:rPr>
              <a:pPr eaLnBrk="1" hangingPunct="1"/>
              <a:t>41</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Defeated</a:t>
            </a:r>
            <a:r>
              <a:rPr lang="en-US" sz="1200" kern="1200">
                <a:solidFill>
                  <a:schemeClr val="tx1"/>
                </a:solidFill>
                <a:effectLst/>
                <a:latin typeface="+mn-lt"/>
                <a:ea typeface="+mn-ea"/>
                <a:cs typeface="+mn-cs"/>
              </a:rPr>
              <a:t>: The destruction of the city graphically visualizes God's power over the puny Assyrians (2:3-8).</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So far we have seen 5 “Be” titles</a:t>
            </a:r>
            <a:r>
              <a:rPr lang="en-SG" sz="1200" kern="1200">
                <a:solidFill>
                  <a:schemeClr val="tx1"/>
                </a:solidFill>
                <a:effectLst/>
                <a:latin typeface="+mn-lt"/>
                <a:ea typeface="+mn-ea"/>
                <a:cs typeface="+mn-cs"/>
              </a:rPr>
              <a:t>:</a:t>
            </a:r>
          </a:p>
          <a:p>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Humble</a:t>
            </a:r>
            <a:r>
              <a:rPr lang="en-SG" sz="1200" kern="1200">
                <a:solidFill>
                  <a:schemeClr val="tx1"/>
                </a:solidFill>
                <a:effectLst/>
                <a:latin typeface="+mn-lt"/>
                <a:ea typeface="+mn-ea"/>
                <a:cs typeface="+mn-cs"/>
              </a:rPr>
              <a:t>—</a:t>
            </a:r>
            <a:r>
              <a:rPr lang="en-US">
                <a:effectLst/>
              </a:rPr>
              <a:t>Obadiah taught us not to be proud like the Edomites. Instead, </a:t>
            </a:r>
            <a:r>
              <a:rPr lang="en-US" i="1">
                <a:effectLst/>
              </a:rPr>
              <a:t>be humble</a:t>
            </a:r>
            <a:r>
              <a:rPr lang="en-US">
                <a:effectLst/>
              </a:rPr>
              <a:t>.</a:t>
            </a:r>
            <a:r>
              <a:rPr lang="en-SG">
                <a:effectLst/>
              </a:rPr>
              <a:t> </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Caring—</a:t>
            </a:r>
            <a:r>
              <a:rPr lang="en-US">
                <a:effectLst/>
              </a:rPr>
              <a:t>Jonah warned that God cared for Nineveh, so we also should </a:t>
            </a:r>
            <a:r>
              <a:rPr lang="en-US" i="1">
                <a:effectLst/>
              </a:rPr>
              <a:t>be caring</a:t>
            </a:r>
            <a:r>
              <a:rPr lang="en-US">
                <a:effectLst/>
              </a:rPr>
              <a:t>.</a:t>
            </a:r>
            <a:r>
              <a:rPr lang="en-SG">
                <a:effectLst/>
              </a:rPr>
              <a:t> </a:t>
            </a:r>
            <a:endParaRPr lang="en-SG"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Just</a:t>
            </a:r>
            <a:r>
              <a:rPr lang="en-SG" sz="1200" kern="1200">
                <a:solidFill>
                  <a:schemeClr val="tx1"/>
                </a:solidFill>
                <a:effectLst/>
                <a:latin typeface="+mn-lt"/>
                <a:ea typeface="+mn-ea"/>
                <a:cs typeface="+mn-cs"/>
              </a:rPr>
              <a:t>—</a:t>
            </a:r>
            <a:r>
              <a:rPr lang="en-US">
                <a:effectLst/>
              </a:rPr>
              <a:t>Amos said that God was just, so we should </a:t>
            </a:r>
            <a:r>
              <a:rPr lang="en-US" i="1">
                <a:effectLst/>
              </a:rPr>
              <a:t>be just</a:t>
            </a:r>
            <a:r>
              <a:rPr lang="en-US">
                <a:effectLst/>
              </a:rPr>
              <a:t>.</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Loyal</a:t>
            </a:r>
            <a:r>
              <a:rPr lang="en-SG"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Hosea was a great example of God’s loyalty to Israel, so we should </a:t>
            </a:r>
            <a:r>
              <a:rPr lang="en-US" sz="1200" i="1" kern="1200">
                <a:solidFill>
                  <a:schemeClr val="tx1"/>
                </a:solidFill>
                <a:effectLst/>
                <a:latin typeface="+mn-lt"/>
                <a:ea typeface="+mn-ea"/>
                <a:cs typeface="+mn-cs"/>
              </a:rPr>
              <a:t>be loyal</a:t>
            </a:r>
            <a:r>
              <a:rPr lang="en-US" sz="1200" kern="1200">
                <a:solidFill>
                  <a:schemeClr val="tx1"/>
                </a:solidFill>
                <a:effectLst/>
                <a:latin typeface="+mn-lt"/>
                <a:ea typeface="+mn-ea"/>
                <a:cs typeface="+mn-cs"/>
              </a:rPr>
              <a:t> to him.</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Generous—Micah defended the poor as God does, so we also should </a:t>
            </a:r>
            <a:r>
              <a:rPr lang="en-US" sz="1200" i="1" kern="1200">
                <a:solidFill>
                  <a:schemeClr val="tx1"/>
                </a:solidFill>
                <a:effectLst/>
                <a:latin typeface="+mn-lt"/>
                <a:ea typeface="+mn-ea"/>
                <a:cs typeface="+mn-cs"/>
              </a:rPr>
              <a:t>be generous.</a:t>
            </a:r>
            <a:r>
              <a:rPr lang="en-SG">
                <a:effectLst/>
              </a:rPr>
              <a:t> </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42</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43</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BE756F-8C0A-334F-8357-606E1DBA8C9E}" type="slidenum">
              <a:rPr lang="en-US" sz="1200">
                <a:solidFill>
                  <a:srgbClr val="000000"/>
                </a:solidFill>
                <a:latin typeface="Times New Roman" charset="0"/>
              </a:rPr>
              <a:pPr/>
              <a:t>44</a:t>
            </a:fld>
            <a:endParaRPr lang="en-US" sz="1200">
              <a:solidFill>
                <a:srgbClr val="000000"/>
              </a:solidFill>
              <a:latin typeface="Times New Roman"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45</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Pillaged</a:t>
            </a:r>
            <a:r>
              <a:rPr lang="en-US" sz="1200" kern="1200">
                <a:solidFill>
                  <a:schemeClr val="tx1"/>
                </a:solidFill>
                <a:effectLst/>
                <a:latin typeface="+mn-lt"/>
                <a:ea typeface="+mn-ea"/>
                <a:cs typeface="+mn-cs"/>
              </a:rPr>
              <a:t>: The plundering of the city shows how God will humble the proud city (2:9-10).</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D3D431-A0D8-6A46-B69A-97C41EDFCD12}" type="slidenum">
              <a:rPr lang="en-US" sz="1200">
                <a:solidFill>
                  <a:prstClr val="black"/>
                </a:solidFill>
              </a:rPr>
              <a:pPr/>
              <a:t>46</a:t>
            </a:fld>
            <a:endParaRPr lang="en-US" sz="1200">
              <a:solidFill>
                <a:prstClr val="black"/>
              </a:solidFill>
            </a:endParaRPr>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Illustrated</a:t>
            </a:r>
            <a:r>
              <a:rPr lang="en-US" sz="1200" kern="1200">
                <a:solidFill>
                  <a:schemeClr val="tx1"/>
                </a:solidFill>
                <a:effectLst/>
                <a:latin typeface="+mn-lt"/>
                <a:ea typeface="+mn-ea"/>
                <a:cs typeface="+mn-cs"/>
              </a:rPr>
              <a:t>: God would destroy the powerful Ninevites like destroying a fearless lion in its den (2:11-13).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994310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48</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49</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50</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51</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solidFill>
            <a:srgbClr val="FFFFFF"/>
          </a:solidFill>
          <a:ln/>
        </p:spPr>
      </p:sp>
      <p:sp>
        <p:nvSpPr>
          <p:cNvPr id="751618"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400" b="0" dirty="0">
              <a:latin typeface="Arial"/>
              <a:ea typeface="ＭＳ Ｐゴシック" charset="0"/>
              <a:cs typeface="Arial"/>
            </a:endParaRPr>
          </a:p>
          <a:p>
            <a:pPr eaLnBrk="1" hangingPunct="1"/>
            <a:r>
              <a:rPr lang="en-US" sz="1200" kern="1200">
                <a:solidFill>
                  <a:schemeClr val="tx1"/>
                </a:solidFill>
                <a:effectLst/>
                <a:latin typeface="+mn-lt"/>
                <a:ea typeface="+mn-ea"/>
                <a:cs typeface="+mn-cs"/>
              </a:rPr>
              <a:t>That second study was on Jonah. Nineveh was the super-city of antiquity, composed of four cities combined (cf. Gen. 10:11-12). </a:t>
            </a:r>
            <a:endParaRPr lang="en-US" sz="1200" b="0" kern="1200">
              <a:solidFill>
                <a:schemeClr val="tx1"/>
              </a:solidFill>
              <a:effectLst/>
              <a:latin typeface="+mn-lt"/>
              <a:ea typeface="+mn-ea"/>
              <a:cs typeface="+mn-cs"/>
            </a:endParaRPr>
          </a:p>
          <a:p>
            <a:pPr eaLnBrk="1" hangingPunct="1"/>
            <a:r>
              <a:rPr lang="en-US" sz="1200" b="0" kern="1200">
                <a:solidFill>
                  <a:schemeClr val="tx1"/>
                </a:solidFill>
                <a:effectLst/>
                <a:latin typeface="+mn-lt"/>
                <a:ea typeface="+mn-ea"/>
                <a:cs typeface="+mn-cs"/>
              </a:rPr>
              <a:t>____________</a:t>
            </a:r>
          </a:p>
          <a:p>
            <a:pPr eaLnBrk="1" hangingPunct="1"/>
            <a:endParaRPr lang="en-US" sz="1200" b="0" kern="1200">
              <a:solidFill>
                <a:schemeClr val="tx1"/>
              </a:solidFill>
              <a:effectLst/>
              <a:latin typeface="+mn-lt"/>
              <a:ea typeface="+mn-ea"/>
              <a:cs typeface="+mn-cs"/>
            </a:endParaRPr>
          </a:p>
          <a:p>
            <a:pPr eaLnBrk="1" hangingPunct="1"/>
            <a:r>
              <a:rPr lang="en-US" sz="1400" b="0" dirty="0">
                <a:latin typeface="Arial"/>
                <a:ea typeface="ＭＳ Ｐゴシック" charset="0"/>
                <a:cs typeface="Arial"/>
              </a:rPr>
              <a:t>There</a:t>
            </a:r>
            <a:r>
              <a:rPr lang="fr-FR" altLang="ja-JP" sz="1400" b="0" dirty="0">
                <a:latin typeface="Arial"/>
                <a:ea typeface="ＭＳ Ｐゴシック" charset="0"/>
                <a:cs typeface="Arial"/>
              </a:rPr>
              <a:t>'</a:t>
            </a:r>
            <a:r>
              <a:rPr lang="en-US" sz="1400" b="0" dirty="0">
                <a:latin typeface="Arial"/>
                <a:ea typeface="ＭＳ Ｐゴシック" charset="0"/>
                <a:cs typeface="Arial"/>
              </a:rPr>
              <a:t>s a problem here regarding the three-day</a:t>
            </a:r>
            <a:r>
              <a:rPr lang="fr-FR" altLang="ja-JP" sz="1400" b="0" dirty="0">
                <a:latin typeface="Arial"/>
                <a:ea typeface="ＭＳ Ｐゴシック" charset="0"/>
                <a:cs typeface="Arial"/>
              </a:rPr>
              <a:t>'</a:t>
            </a:r>
            <a:r>
              <a:rPr lang="en-US" sz="1400" b="0" dirty="0">
                <a:latin typeface="Arial"/>
                <a:ea typeface="ＭＳ Ｐゴシック" charset="0"/>
                <a:cs typeface="Arial"/>
              </a:rPr>
              <a:t>s journey (cf. OTS, 602).  Nineveh</a:t>
            </a:r>
            <a:r>
              <a:rPr lang="fr-FR" altLang="ja-JP" sz="1400" b="0" dirty="0">
                <a:latin typeface="Arial"/>
                <a:ea typeface="ＭＳ Ｐゴシック" charset="0"/>
                <a:cs typeface="Arial"/>
              </a:rPr>
              <a:t>'</a:t>
            </a:r>
            <a:r>
              <a:rPr lang="en-US" sz="1400" b="0" dirty="0">
                <a:latin typeface="Arial"/>
                <a:ea typeface="ＭＳ Ｐゴシック" charset="0"/>
                <a:cs typeface="Arial"/>
              </a:rPr>
              <a:t>s inner wall was less than eight miles, so the diameter of the city was only two miles—hardly a three-day journey.  One day</a:t>
            </a:r>
            <a:r>
              <a:rPr lang="fr-FR" altLang="ja-JP" sz="1400" b="0" dirty="0">
                <a:latin typeface="Arial"/>
                <a:ea typeface="ＭＳ Ｐゴシック" charset="0"/>
                <a:cs typeface="Arial"/>
              </a:rPr>
              <a:t>'</a:t>
            </a:r>
            <a:r>
              <a:rPr lang="en-US" sz="1400" b="0" dirty="0">
                <a:latin typeface="Arial"/>
                <a:ea typeface="ＭＳ Ｐゴシック" charset="0"/>
                <a:cs typeface="Arial"/>
              </a:rPr>
              <a:t>s journey in the open was usually 15-20 miles (Hannah, </a:t>
            </a:r>
            <a:r>
              <a:rPr lang="en-US" sz="1400" b="0" i="1" dirty="0">
                <a:latin typeface="Arial"/>
                <a:ea typeface="ＭＳ Ｐゴシック" charset="0"/>
                <a:cs typeface="Arial"/>
              </a:rPr>
              <a:t>BKC</a:t>
            </a:r>
            <a:r>
              <a:rPr lang="en-US" sz="1400" b="0" dirty="0">
                <a:latin typeface="Arial"/>
                <a:ea typeface="ＭＳ Ｐゴシック" charset="0"/>
                <a:cs typeface="Arial"/>
              </a:rPr>
              <a:t>, 1:1463).  </a:t>
            </a:r>
          </a:p>
          <a:p>
            <a:pPr eaLnBrk="1" hangingPunct="1"/>
            <a:r>
              <a:rPr lang="en-US" sz="1400" b="0" dirty="0">
                <a:latin typeface="Arial"/>
                <a:ea typeface="ＭＳ Ｐゴシック" charset="0"/>
                <a:cs typeface="Arial"/>
              </a:rPr>
              <a:t>But this isn</a:t>
            </a:r>
            <a:r>
              <a:rPr lang="fr-FR" altLang="ja-JP" sz="1400" b="0" dirty="0">
                <a:latin typeface="Arial"/>
                <a:ea typeface="ＭＳ Ｐゴシック" charset="0"/>
                <a:cs typeface="Arial"/>
              </a:rPr>
              <a:t>'</a:t>
            </a:r>
            <a:r>
              <a:rPr lang="en-US" sz="1400" b="0" dirty="0">
                <a:latin typeface="Arial"/>
                <a:ea typeface="ＭＳ Ｐゴシック" charset="0"/>
                <a:cs typeface="Arial"/>
              </a:rPr>
              <a:t>t really a problem in either of two ways: </a:t>
            </a:r>
          </a:p>
          <a:p>
            <a:pPr eaLnBrk="1" hangingPunct="1"/>
            <a:r>
              <a:rPr lang="en-US" altLang="ja-JP" sz="1400" b="0" dirty="0">
                <a:latin typeface="Arial"/>
                <a:ea typeface="ＭＳ Ｐゴシック" charset="0"/>
                <a:cs typeface="Arial"/>
              </a:rPr>
              <a:t>"The great city of Nineveh" (1:2; 3:2; cf. 4:11) almost surely included three other towns in the vicinity as well.  Four cities (Nineveh, Rehoboth </a:t>
            </a:r>
            <a:r>
              <a:rPr lang="en-US" altLang="ja-JP" sz="1400" b="0" dirty="0" err="1">
                <a:latin typeface="Arial"/>
                <a:ea typeface="ＭＳ Ｐゴシック" charset="0"/>
                <a:cs typeface="Arial"/>
              </a:rPr>
              <a:t>Ir</a:t>
            </a:r>
            <a:r>
              <a:rPr lang="en-US" altLang="ja-JP" sz="1400" b="0" dirty="0">
                <a:latin typeface="Arial"/>
                <a:ea typeface="ＭＳ Ｐゴシック" charset="0"/>
                <a:cs typeface="Arial"/>
              </a:rPr>
              <a:t>, Calah, and </a:t>
            </a:r>
            <a:r>
              <a:rPr lang="en-US" altLang="ja-JP" sz="1400" b="0" dirty="0" err="1">
                <a:latin typeface="Arial"/>
                <a:ea typeface="ＭＳ Ｐゴシック" charset="0"/>
                <a:cs typeface="Arial"/>
              </a:rPr>
              <a:t>Resen</a:t>
            </a:r>
            <a:r>
              <a:rPr lang="en-US" altLang="ja-JP" sz="1400" b="0" dirty="0">
                <a:latin typeface="Arial"/>
                <a:ea typeface="ＭＳ Ｐゴシック" charset="0"/>
                <a:cs typeface="Arial"/>
              </a:rPr>
              <a:t>) are mentioned in Genesis 10:11-12 as "the great city" and they still exist today with different names (</a:t>
            </a:r>
            <a:r>
              <a:rPr lang="en-US" altLang="ja-JP" sz="1400" b="0" dirty="0" err="1">
                <a:latin typeface="Arial"/>
                <a:ea typeface="ＭＳ Ｐゴシック" charset="0"/>
                <a:cs typeface="Arial"/>
              </a:rPr>
              <a:t>Kouyunjik</a:t>
            </a:r>
            <a:r>
              <a:rPr lang="en-US" altLang="ja-JP" sz="1400" b="0" dirty="0">
                <a:latin typeface="Arial"/>
                <a:ea typeface="ＭＳ Ｐゴシック" charset="0"/>
                <a:cs typeface="Arial"/>
              </a:rPr>
              <a:t>, </a:t>
            </a:r>
            <a:r>
              <a:rPr lang="en-US" altLang="ja-JP" sz="1400" b="0" dirty="0" err="1">
                <a:latin typeface="Arial"/>
                <a:ea typeface="ＭＳ Ｐゴシック" charset="0"/>
                <a:cs typeface="Arial"/>
              </a:rPr>
              <a:t>Khorsbad</a:t>
            </a:r>
            <a:r>
              <a:rPr lang="en-US" altLang="ja-JP" sz="1400" b="0" dirty="0">
                <a:latin typeface="Arial"/>
                <a:ea typeface="ＭＳ Ｐゴシック" charset="0"/>
                <a:cs typeface="Arial"/>
              </a:rPr>
              <a:t>, </a:t>
            </a:r>
            <a:r>
              <a:rPr lang="en-US" altLang="ja-JP" sz="1400" b="0" dirty="0" err="1">
                <a:latin typeface="Arial"/>
                <a:ea typeface="ＭＳ Ｐゴシック" charset="0"/>
                <a:cs typeface="Arial"/>
              </a:rPr>
              <a:t>Nimroud</a:t>
            </a:r>
            <a:r>
              <a:rPr lang="en-US" altLang="ja-JP" sz="1400" b="0" dirty="0">
                <a:latin typeface="Arial"/>
                <a:ea typeface="ＭＳ Ｐゴシック" charset="0"/>
                <a:cs typeface="Arial"/>
              </a:rPr>
              <a:t>, and </a:t>
            </a:r>
            <a:r>
              <a:rPr lang="en-US" altLang="ja-JP" sz="1400" b="0" dirty="0" err="1">
                <a:latin typeface="Arial"/>
                <a:ea typeface="ＭＳ Ｐゴシック" charset="0"/>
                <a:cs typeface="Arial"/>
              </a:rPr>
              <a:t>Karamles</a:t>
            </a:r>
            <a:r>
              <a:rPr lang="en-US" altLang="ja-JP" sz="1400" b="0" dirty="0">
                <a:latin typeface="Arial"/>
                <a:ea typeface="ＭＳ Ｐゴシック" charset="0"/>
                <a:cs typeface="Arial"/>
              </a:rPr>
              <a:t>). This can be observed on this</a:t>
            </a:r>
            <a:r>
              <a:rPr lang="en-US" altLang="ja-JP" sz="1400" b="0" baseline="0" dirty="0">
                <a:latin typeface="Arial"/>
                <a:ea typeface="ＭＳ Ｐゴシック" charset="0"/>
                <a:cs typeface="Arial"/>
              </a:rPr>
              <a:t> </a:t>
            </a:r>
            <a:r>
              <a:rPr lang="en-US" altLang="ja-JP" sz="1400" b="0" dirty="0">
                <a:latin typeface="Arial"/>
                <a:ea typeface="ＭＳ Ｐゴシック" charset="0"/>
                <a:cs typeface="Arial"/>
              </a:rPr>
              <a:t>map by Austin Henry Layard, </a:t>
            </a:r>
            <a:r>
              <a:rPr lang="en-US" altLang="ja-JP" sz="1400" b="0" i="1" dirty="0">
                <a:latin typeface="Arial"/>
                <a:ea typeface="ＭＳ Ｐゴシック" charset="0"/>
                <a:cs typeface="Arial"/>
              </a:rPr>
              <a:t>Nineveh and Its Remains</a:t>
            </a:r>
            <a:r>
              <a:rPr lang="en-US" altLang="ja-JP" sz="1400" b="0" dirty="0">
                <a:latin typeface="Arial"/>
                <a:ea typeface="ＭＳ Ｐゴシック" charset="0"/>
                <a:cs typeface="Arial"/>
              </a:rPr>
              <a:t>, 2:40.</a:t>
            </a:r>
          </a:p>
          <a:p>
            <a:pPr eaLnBrk="1" hangingPunct="1"/>
            <a:r>
              <a:rPr lang="en-US" sz="1400" b="0" dirty="0">
                <a:latin typeface="Arial"/>
                <a:ea typeface="ＭＳ Ｐゴシック" charset="0"/>
                <a:cs typeface="Arial"/>
              </a:rPr>
              <a:t>If we superimpose a map of Singapore over it, we can see that walking through Nineveh would be like walking in Singapore from the far north in </a:t>
            </a:r>
            <a:r>
              <a:rPr lang="en-US" sz="1400" b="0" dirty="0" err="1">
                <a:latin typeface="Arial"/>
                <a:ea typeface="ＭＳ Ｐゴシック" charset="0"/>
                <a:cs typeface="Arial"/>
              </a:rPr>
              <a:t>Yishun</a:t>
            </a:r>
            <a:r>
              <a:rPr lang="en-US" sz="1400" b="0" dirty="0">
                <a:latin typeface="Arial"/>
                <a:ea typeface="ＭＳ Ｐゴシック" charset="0"/>
                <a:cs typeface="Arial"/>
              </a:rPr>
              <a:t> to </a:t>
            </a:r>
            <a:r>
              <a:rPr lang="en-US" sz="1400" b="0" dirty="0" err="1">
                <a:latin typeface="Arial"/>
                <a:ea typeface="ＭＳ Ｐゴシック" charset="0"/>
                <a:cs typeface="Arial"/>
              </a:rPr>
              <a:t>Harbourfront</a:t>
            </a:r>
            <a:r>
              <a:rPr lang="en-US" sz="1400" b="0" dirty="0">
                <a:latin typeface="Arial"/>
                <a:ea typeface="ＭＳ Ｐゴシック" charset="0"/>
                <a:cs typeface="Arial"/>
              </a:rPr>
              <a:t> in the south. That could take 3 days easily—especially</a:t>
            </a:r>
            <a:r>
              <a:rPr lang="en-US" sz="1400" b="0" baseline="0" dirty="0">
                <a:latin typeface="Arial"/>
                <a:ea typeface="ＭＳ Ｐゴシック" charset="0"/>
                <a:cs typeface="Arial"/>
              </a:rPr>
              <a:t> when stopping to preach along the way.</a:t>
            </a:r>
            <a:endParaRPr lang="en-US" sz="1400" b="0" dirty="0">
              <a:latin typeface="Arial"/>
              <a:ea typeface="ＭＳ Ｐゴシック" charset="0"/>
              <a:cs typeface="Arial"/>
            </a:endParaRPr>
          </a:p>
        </p:txBody>
      </p:sp>
      <p:sp>
        <p:nvSpPr>
          <p:cNvPr id="75161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defTabSz="914400" eaLnBrk="0" fontAlgn="base" hangingPunct="0">
              <a:spcBef>
                <a:spcPct val="0"/>
              </a:spcBef>
              <a:spcAft>
                <a:spcPct val="0"/>
              </a:spcAft>
            </a:pPr>
            <a:fld id="{0C491DD5-83CD-314E-83EE-8D7FCA8F9380}" type="slidenum">
              <a:rPr lang="en-US" sz="1200">
                <a:solidFill>
                  <a:srgbClr val="000000"/>
                </a:solidFill>
                <a:ea typeface="ＭＳ Ｐゴシック" charset="0"/>
                <a:cs typeface="ＭＳ Ｐゴシック" charset="0"/>
              </a:rPr>
              <a:pPr algn="r" defTabSz="914400" eaLnBrk="0" fontAlgn="base" hangingPunct="0">
                <a:spcBef>
                  <a:spcPct val="0"/>
                </a:spcBef>
                <a:spcAft>
                  <a:spcPct val="0"/>
                </a:spcAft>
              </a:pPr>
              <a:t>5</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Nineveh’s judgment is </a:t>
            </a:r>
            <a:r>
              <a:rPr lang="en-US" sz="1200"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because God's justice had to punish them (Ch. 3).</a:t>
            </a:r>
            <a:r>
              <a:rPr lang="en-SG" dirty="0">
                <a:effectLst/>
              </a:rPr>
              <a:t> </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5010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73D4A-4A86-4949-B899-E8A7129FF3F0}" type="slidenum">
              <a:rPr lang="en-US" sz="1200">
                <a:solidFill>
                  <a:srgbClr val="000000"/>
                </a:solidFill>
                <a:latin typeface="Times New Roman" charset="0"/>
              </a:rPr>
              <a:pPr eaLnBrk="1" hangingPunct="1"/>
              <a:t>54</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Nineveh’s bloodshed, lying and greed </a:t>
            </a:r>
            <a:r>
              <a:rPr lang="en-US" sz="1200" i="1" kern="1200" dirty="0">
                <a:solidFill>
                  <a:schemeClr val="tx1"/>
                </a:solidFill>
                <a:effectLst/>
                <a:latin typeface="+mn-lt"/>
                <a:ea typeface="+mn-ea"/>
                <a:cs typeface="+mn-cs"/>
              </a:rPr>
              <a:t>humiliated enemies</a:t>
            </a:r>
            <a:r>
              <a:rPr lang="en-US" sz="1200" kern="1200" dirty="0">
                <a:solidFill>
                  <a:schemeClr val="tx1"/>
                </a:solidFill>
                <a:effectLst/>
                <a:latin typeface="+mn-lt"/>
                <a:ea typeface="+mn-ea"/>
                <a:cs typeface="+mn-cs"/>
              </a:rPr>
              <a:t> (3:1-4).</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58</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The Babylonians will publicly </a:t>
            </a:r>
            <a:r>
              <a:rPr lang="en-US" sz="1200" i="1" kern="1200">
                <a:solidFill>
                  <a:schemeClr val="tx1"/>
                </a:solidFill>
                <a:effectLst/>
                <a:latin typeface="+mn-lt"/>
                <a:ea typeface="+mn-ea"/>
                <a:cs typeface="+mn-cs"/>
              </a:rPr>
              <a:t>humiliate Nineveh</a:t>
            </a:r>
            <a:r>
              <a:rPr lang="en-US" sz="1200" kern="1200">
                <a:solidFill>
                  <a:schemeClr val="tx1"/>
                </a:solidFill>
                <a:effectLst/>
                <a:latin typeface="+mn-lt"/>
                <a:ea typeface="+mn-ea"/>
                <a:cs typeface="+mn-cs"/>
              </a:rPr>
              <a:t> (3:5-7).</a:t>
            </a:r>
            <a:r>
              <a:rPr lang="en-SG">
                <a:effectLst/>
              </a:rPr>
              <a:t> </a:t>
            </a:r>
            <a:endParaRPr lang="en-US"/>
          </a:p>
          <a:p>
            <a:r>
              <a:rPr lang="en-SG" sz="1200" b="0" i="0" u="none" strike="noStrike" kern="1200" baseline="0">
                <a:solidFill>
                  <a:schemeClr val="tx1"/>
                </a:solidFill>
                <a:latin typeface="+mn-lt"/>
                <a:ea typeface="+mn-ea"/>
                <a:cs typeface="+mn-cs"/>
              </a:rPr>
              <a:t>3:5-7 Shame</a:t>
            </a:r>
          </a:p>
          <a:p>
            <a:r>
              <a:rPr lang="en-SG" sz="1200" b="0" i="0" u="none" strike="noStrike" kern="1200" baseline="0">
                <a:solidFill>
                  <a:schemeClr val="tx1"/>
                </a:solidFill>
                <a:latin typeface="+mn-lt"/>
                <a:ea typeface="+mn-ea"/>
                <a:cs typeface="+mn-cs"/>
              </a:rPr>
              <a:t>“I am your enemy!” </a:t>
            </a:r>
          </a:p>
          <a:p>
            <a:r>
              <a:rPr lang="en-SG" sz="1200" b="0" i="0" u="none" strike="noStrike" kern="1200" baseline="0">
                <a:solidFill>
                  <a:schemeClr val="tx1"/>
                </a:solidFill>
                <a:latin typeface="+mn-lt"/>
                <a:ea typeface="+mn-ea"/>
                <a:cs typeface="+mn-cs"/>
              </a:rPr>
              <a:t>		 says the Lord of Heaven’s Armies. </a:t>
            </a:r>
          </a:p>
          <a:p>
            <a:r>
              <a:rPr lang="en-SG" sz="1200" b="0" i="0" u="none" strike="noStrike" kern="1200" baseline="0">
                <a:solidFill>
                  <a:schemeClr val="tx1"/>
                </a:solidFill>
                <a:latin typeface="+mn-lt"/>
                <a:ea typeface="+mn-ea"/>
                <a:cs typeface="+mn-cs"/>
              </a:rPr>
              <a:t>	 “And now I will lift your skirts </a:t>
            </a:r>
          </a:p>
          <a:p>
            <a:r>
              <a:rPr lang="en-SG" sz="1200" b="0" i="0" u="none" strike="noStrike" kern="1200" baseline="0">
                <a:solidFill>
                  <a:schemeClr val="tx1"/>
                </a:solidFill>
                <a:latin typeface="+mn-lt"/>
                <a:ea typeface="+mn-ea"/>
                <a:cs typeface="+mn-cs"/>
              </a:rPr>
              <a:t>		 and show all the earth your nakedness and shame. </a:t>
            </a:r>
          </a:p>
          <a:p>
            <a:r>
              <a:rPr lang="en-SG" sz="1200" b="1" i="0" u="none" strike="noStrike" kern="1200" baseline="30000">
                <a:solidFill>
                  <a:schemeClr val="tx1"/>
                </a:solidFill>
                <a:latin typeface="+mn-lt"/>
                <a:ea typeface="+mn-ea"/>
                <a:cs typeface="+mn-cs"/>
              </a:rPr>
              <a:t>6</a:t>
            </a:r>
            <a:r>
              <a:rPr lang="en-SG" sz="1200" b="0" i="0" u="none" strike="noStrike" kern="1200" baseline="0">
                <a:solidFill>
                  <a:schemeClr val="tx1"/>
                </a:solidFill>
                <a:latin typeface="+mn-lt"/>
                <a:ea typeface="+mn-ea"/>
                <a:cs typeface="+mn-cs"/>
              </a:rPr>
              <a:t> 	 I will cover you with filth </a:t>
            </a:r>
          </a:p>
          <a:p>
            <a:r>
              <a:rPr lang="en-SG" sz="1200" b="0" i="0" u="none" strike="noStrike" kern="1200" baseline="0">
                <a:solidFill>
                  <a:schemeClr val="tx1"/>
                </a:solidFill>
                <a:latin typeface="+mn-lt"/>
                <a:ea typeface="+mn-ea"/>
                <a:cs typeface="+mn-cs"/>
              </a:rPr>
              <a:t>		 and show the world how vile you really are. </a:t>
            </a:r>
          </a:p>
          <a:p>
            <a:r>
              <a:rPr lang="en-SG" sz="1200" b="1" i="0" u="none" strike="noStrike" kern="1200" baseline="30000">
                <a:solidFill>
                  <a:schemeClr val="tx1"/>
                </a:solidFill>
                <a:latin typeface="+mn-lt"/>
                <a:ea typeface="+mn-ea"/>
                <a:cs typeface="+mn-cs"/>
              </a:rPr>
              <a:t>7</a:t>
            </a:r>
            <a:r>
              <a:rPr lang="en-SG" sz="1200" b="0" i="0" u="none" strike="noStrike" kern="1200" baseline="0">
                <a:solidFill>
                  <a:schemeClr val="tx1"/>
                </a:solidFill>
                <a:latin typeface="+mn-lt"/>
                <a:ea typeface="+mn-ea"/>
                <a:cs typeface="+mn-cs"/>
              </a:rPr>
              <a:t> 	 All who see you will shrink back and say, </a:t>
            </a:r>
          </a:p>
          <a:p>
            <a:r>
              <a:rPr lang="en-SG" sz="1200" b="0" i="0" u="none" strike="noStrike" kern="1200" baseline="0">
                <a:solidFill>
                  <a:schemeClr val="tx1"/>
                </a:solidFill>
                <a:latin typeface="+mn-lt"/>
                <a:ea typeface="+mn-ea"/>
                <a:cs typeface="+mn-cs"/>
              </a:rPr>
              <a:t>		 ‘Nineveh lies in ruins. </a:t>
            </a:r>
          </a:p>
          <a:p>
            <a:r>
              <a:rPr lang="en-SG" sz="1200" b="0" i="0" u="none" strike="noStrike" kern="1200" baseline="0">
                <a:solidFill>
                  <a:schemeClr val="tx1"/>
                </a:solidFill>
                <a:latin typeface="+mn-lt"/>
                <a:ea typeface="+mn-ea"/>
                <a:cs typeface="+mn-cs"/>
              </a:rPr>
              <a:t>	 Where are the mourners?’ </a:t>
            </a:r>
          </a:p>
          <a:p>
            <a:r>
              <a:rPr lang="en-SG" sz="1200" b="0" i="0" u="none" strike="noStrike" kern="1200" baseline="0">
                <a:solidFill>
                  <a:schemeClr val="tx1"/>
                </a:solidFill>
                <a:latin typeface="+mn-lt"/>
                <a:ea typeface="+mn-ea"/>
                <a:cs typeface="+mn-cs"/>
              </a:rPr>
              <a:t>		 Does anyone regret your destruction?”</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Nineveh will be drunk when destroyed and will go into hiding for its cruel treatment of Thebes in Egypt in 663 BC (3:8-11).</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15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0" i="0" u="none" strike="noStrike" kern="1200" baseline="0">
                <a:solidFill>
                  <a:schemeClr val="tx1"/>
                </a:solidFill>
                <a:latin typeface="+mn-lt"/>
                <a:ea typeface="+mn-ea"/>
                <a:cs typeface="+mn-cs"/>
              </a:rPr>
              <a:t>"Are you any better than the city of Thebes, </a:t>
            </a:r>
          </a:p>
          <a:p>
            <a:r>
              <a:rPr lang="en-SG" sz="1200" b="0" i="0" u="none" strike="noStrike" kern="1200" baseline="0">
                <a:solidFill>
                  <a:schemeClr val="tx1"/>
                </a:solidFill>
                <a:latin typeface="+mn-lt"/>
                <a:ea typeface="+mn-ea"/>
                <a:cs typeface="+mn-cs"/>
              </a:rPr>
              <a:t>		 situated on the Nile River, surrounded by water? </a:t>
            </a:r>
          </a:p>
          <a:p>
            <a:r>
              <a:rPr lang="en-SG" sz="1200" b="0" i="0" u="none" strike="noStrike" kern="1200" baseline="0">
                <a:solidFill>
                  <a:schemeClr val="tx1"/>
                </a:solidFill>
                <a:latin typeface="+mn-lt"/>
                <a:ea typeface="+mn-ea"/>
                <a:cs typeface="+mn-cs"/>
              </a:rPr>
              <a:t>	 She was protected by the river on all sides, </a:t>
            </a:r>
          </a:p>
          <a:p>
            <a:r>
              <a:rPr lang="en-SG" sz="1200" b="0" i="0" u="none" strike="noStrike" kern="1200" baseline="0">
                <a:solidFill>
                  <a:schemeClr val="tx1"/>
                </a:solidFill>
                <a:latin typeface="+mn-lt"/>
                <a:ea typeface="+mn-ea"/>
                <a:cs typeface="+mn-cs"/>
              </a:rPr>
              <a:t>		 walled in by water" (NLT).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1489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Jonah at first was</a:t>
            </a:r>
            <a:r>
              <a:rPr lang="en-US" baseline="0"/>
              <a:t> the reluctant prophet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a:t>
            </a:fld>
            <a:endParaRPr lang="en-US"/>
          </a:p>
        </p:txBody>
      </p:sp>
    </p:spTree>
    <p:extLst>
      <p:ext uri="{BB962C8B-B14F-4D97-AF65-F5344CB8AC3E}">
        <p14:creationId xmlns:p14="http://schemas.microsoft.com/office/powerpoint/2010/main" val="3822063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1" i="0" u="none" strike="noStrike" kern="1200" baseline="30000">
                <a:solidFill>
                  <a:schemeClr val="tx1"/>
                </a:solidFill>
                <a:latin typeface="+mn-lt"/>
                <a:ea typeface="+mn-ea"/>
                <a:cs typeface="+mn-cs"/>
              </a:rPr>
              <a:t>9</a:t>
            </a:r>
            <a:r>
              <a:rPr lang="en-SG" sz="1200" b="0" i="0" u="none" strike="noStrike" kern="1200" baseline="0">
                <a:solidFill>
                  <a:schemeClr val="tx1"/>
                </a:solidFill>
                <a:latin typeface="+mn-lt"/>
                <a:ea typeface="+mn-ea"/>
                <a:cs typeface="+mn-cs"/>
              </a:rPr>
              <a:t> 	 Ethiopia and the land of Egypt </a:t>
            </a:r>
          </a:p>
          <a:p>
            <a:r>
              <a:rPr lang="en-SG" sz="1200" b="0" i="0" u="none" strike="noStrike" kern="1200" baseline="0">
                <a:solidFill>
                  <a:schemeClr val="tx1"/>
                </a:solidFill>
                <a:latin typeface="+mn-lt"/>
                <a:ea typeface="+mn-ea"/>
                <a:cs typeface="+mn-cs"/>
              </a:rPr>
              <a:t>		 gave unlimited assistance. </a:t>
            </a:r>
          </a:p>
          <a:p>
            <a:r>
              <a:rPr lang="en-SG" sz="1200" b="0" i="0" u="none" strike="noStrike" kern="1200" baseline="0">
                <a:solidFill>
                  <a:schemeClr val="tx1"/>
                </a:solidFill>
                <a:latin typeface="+mn-lt"/>
                <a:ea typeface="+mn-ea"/>
                <a:cs typeface="+mn-cs"/>
              </a:rPr>
              <a:t>	 The nations of Put and Libya </a:t>
            </a:r>
          </a:p>
          <a:p>
            <a:r>
              <a:rPr lang="en-SG" sz="1200" b="0" i="0" u="none" strike="noStrike" kern="1200" baseline="0">
                <a:solidFill>
                  <a:schemeClr val="tx1"/>
                </a:solidFill>
                <a:latin typeface="+mn-lt"/>
                <a:ea typeface="+mn-ea"/>
                <a:cs typeface="+mn-cs"/>
              </a:rPr>
              <a:t>		 were among her allies" (NLT).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6441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1" i="0" u="none" strike="noStrike" kern="1200" baseline="30000">
                <a:solidFill>
                  <a:schemeClr val="tx1"/>
                </a:solidFill>
                <a:latin typeface="+mn-lt"/>
                <a:ea typeface="+mn-ea"/>
                <a:cs typeface="+mn-cs"/>
              </a:rPr>
              <a:t>10</a:t>
            </a:r>
            <a:r>
              <a:rPr lang="en-SG" sz="1200" b="0" i="0" u="none" strike="noStrike" kern="1200" baseline="0">
                <a:solidFill>
                  <a:schemeClr val="tx1"/>
                </a:solidFill>
                <a:latin typeface="+mn-lt"/>
                <a:ea typeface="+mn-ea"/>
                <a:cs typeface="+mn-cs"/>
              </a:rPr>
              <a:t> 	 Yet Thebes fell, </a:t>
            </a:r>
          </a:p>
          <a:p>
            <a:r>
              <a:rPr lang="en-SG" sz="1200" b="0" i="0" u="none" strike="noStrike" kern="1200" baseline="0">
                <a:solidFill>
                  <a:schemeClr val="tx1"/>
                </a:solidFill>
                <a:latin typeface="+mn-lt"/>
                <a:ea typeface="+mn-ea"/>
                <a:cs typeface="+mn-cs"/>
              </a:rPr>
              <a:t>		 and her people were led away as captives. </a:t>
            </a:r>
          </a:p>
          <a:p>
            <a:r>
              <a:rPr lang="en-SG" sz="1200" b="0" i="0" u="none" strike="noStrike" kern="1200" baseline="0">
                <a:solidFill>
                  <a:schemeClr val="tx1"/>
                </a:solidFill>
                <a:latin typeface="+mn-lt"/>
                <a:ea typeface="+mn-ea"/>
                <a:cs typeface="+mn-cs"/>
              </a:rPr>
              <a:t>	 Her babies were dashed to death </a:t>
            </a:r>
          </a:p>
          <a:p>
            <a:r>
              <a:rPr lang="en-SG" sz="1200" b="0" i="0" u="none" strike="noStrike" kern="1200" baseline="0">
                <a:solidFill>
                  <a:schemeClr val="tx1"/>
                </a:solidFill>
                <a:latin typeface="+mn-lt"/>
                <a:ea typeface="+mn-ea"/>
                <a:cs typeface="+mn-cs"/>
              </a:rPr>
              <a:t>		 against the stones of the streets. </a:t>
            </a:r>
          </a:p>
          <a:p>
            <a:r>
              <a:rPr lang="en-SG" sz="1200" b="0" i="0" u="none" strike="noStrike" kern="1200" baseline="0">
                <a:solidFill>
                  <a:schemeClr val="tx1"/>
                </a:solidFill>
                <a:latin typeface="+mn-lt"/>
                <a:ea typeface="+mn-ea"/>
                <a:cs typeface="+mn-cs"/>
              </a:rPr>
              <a:t>	 Soldiers threw dice to get Egyptian officers as servants. </a:t>
            </a:r>
          </a:p>
          <a:p>
            <a:r>
              <a:rPr lang="en-SG" sz="1200" b="0" i="0" u="none" strike="noStrike" kern="1200" baseline="0">
                <a:solidFill>
                  <a:schemeClr val="tx1"/>
                </a:solidFill>
                <a:latin typeface="+mn-lt"/>
                <a:ea typeface="+mn-ea"/>
                <a:cs typeface="+mn-cs"/>
              </a:rPr>
              <a:t>		 All their leaders were bound in chains" (NLT).</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8107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 LORD is watching over your future, including</a:t>
            </a:r>
            <a:r>
              <a:rPr lang="en-US" baseline="0"/>
              <a:t> his promise to punish all who reject him.</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God is a God of holiness who must judge sin—so just be patient</a:t>
            </a:r>
            <a:r>
              <a:rPr lang="en-SG" sz="1200" kern="1200">
                <a:solidFill>
                  <a:schemeClr val="tx1"/>
                </a:solidFill>
                <a:effectLst/>
                <a:latin typeface="+mn-lt"/>
                <a:ea typeface="+mn-ea"/>
                <a:cs typeface="+mn-cs"/>
              </a:rPr>
              <a: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You</a:t>
            </a:r>
            <a:r>
              <a:rPr lang="en-US" baseline="0"/>
              <a:t> can't blame him, in that Nineveh was the epitome of idolaty, immorality, injustice, and torture!</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4600264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 before ISIS invasion</a:t>
            </a:r>
          </a:p>
          <a:p>
            <a:endParaRPr lang="en-US"/>
          </a:p>
        </p:txBody>
      </p:sp>
      <p:sp>
        <p:nvSpPr>
          <p:cNvPr id="4" name="Slide Number Placeholder 3"/>
          <p:cNvSpPr>
            <a:spLocks noGrp="1"/>
          </p:cNvSpPr>
          <p:nvPr>
            <p:ph type="sldNum" sz="quarter" idx="10"/>
          </p:nvPr>
        </p:nvSpPr>
        <p:spPr/>
        <p:txBody>
          <a:bodyPr/>
          <a:lstStyle/>
          <a:p>
            <a:pPr>
              <a:defRPr/>
            </a:pPr>
            <a:fld id="{160F5F94-E31C-8B47-89B0-762BE2005FEB}" type="slidenum">
              <a:rPr lang="en-US">
                <a:solidFill>
                  <a:prstClr val="black"/>
                </a:solidFill>
              </a:rPr>
              <a:pPr>
                <a:defRPr/>
              </a:pPr>
              <a:t>81</a:t>
            </a:fld>
            <a:endParaRPr lang="en-US">
              <a:solidFill>
                <a:prstClr val="black"/>
              </a:solidFill>
            </a:endParaRPr>
          </a:p>
        </p:txBody>
      </p:sp>
    </p:spTree>
    <p:extLst>
      <p:ext uri="{BB962C8B-B14F-4D97-AF65-F5344CB8AC3E}">
        <p14:creationId xmlns:p14="http://schemas.microsoft.com/office/powerpoint/2010/main" val="7820726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Ancient: Ruins at the ancient Assyrian city of Nineveh, which Islamic State militants have vowed to destroy when the Iraqi army comes to try to liberate Mosul, Iraq</a:t>
            </a:r>
            <a:r>
              <a:rPr lang="uk-UA"/>
              <a:t>'</a:t>
            </a:r>
            <a:r>
              <a:rPr lang="en-US"/>
              <a:t>s second largest city</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3"/>
              </a:rPr>
              <a:t>http://www.dailymail.co.uk/news/article-2900530/ISIS-plan-destroy-walls-Nineveh-capital-Assyrian-Empire-one-important-archaeological-sites-Iraq.html#ixzz4LcEZWyuW</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endParaRPr lang="en-US"/>
          </a:p>
          <a:p>
            <a:r>
              <a:rPr lang="en-US">
                <a:effectLst/>
              </a:rPr>
              <a:t>Over the past month the Islamic State has seized hundreds of Assyrian relics from Mosul</a:t>
            </a:r>
            <a:r>
              <a:rPr lang="uk-UA">
                <a:effectLst/>
              </a:rPr>
              <a:t>'</a:t>
            </a:r>
            <a:r>
              <a:rPr lang="en-US">
                <a:effectLst/>
              </a:rPr>
              <a:t>s cultural museum as well as destroyed Assyrian monuments in the city, which it claims </a:t>
            </a:r>
            <a:r>
              <a:rPr lang="uk-UA">
                <a:effectLst/>
              </a:rPr>
              <a:t>'</a:t>
            </a:r>
            <a:r>
              <a:rPr lang="en-US">
                <a:effectLst/>
              </a:rPr>
              <a:t>distort Islam</a:t>
            </a:r>
            <a:r>
              <a:rPr lang="uk-UA">
                <a:effectLst/>
              </a:rPr>
              <a:t>'</a:t>
            </a:r>
            <a:r>
              <a:rPr lang="en-US">
                <a:effectLst/>
              </a:rPr>
              <a:t>, AINSA reported.</a:t>
            </a:r>
            <a:endParaRPr lang="en-US"/>
          </a:p>
          <a:p>
            <a:r>
              <a:rPr lang="en-US">
                <a:effectLst/>
              </a:rPr>
              <a:t>Assyrians believe themselves to be Iraq</a:t>
            </a:r>
            <a:r>
              <a:rPr lang="uk-UA">
                <a:effectLst/>
              </a:rPr>
              <a:t>'</a:t>
            </a:r>
            <a:r>
              <a:rPr lang="en-US">
                <a:effectLst/>
              </a:rPr>
              <a:t>s original indigenous people, with a documented history stretching back to 4750 BC. They now comprise 95 per cent of the country</a:t>
            </a:r>
            <a:r>
              <a:rPr lang="uk-UA">
                <a:effectLst/>
              </a:rPr>
              <a:t>'</a:t>
            </a:r>
            <a:r>
              <a:rPr lang="en-US">
                <a:effectLst/>
              </a:rPr>
              <a:t>s Christian population.</a:t>
            </a:r>
            <a:endParaRPr lang="en-US"/>
          </a:p>
          <a:p>
            <a:r>
              <a:rPr lang="en-US">
                <a:effectLst/>
              </a:rPr>
              <a:t>Nearly 200,000 were forced to flee their homes around the Nineveh plain last summer as Islamic State made its lightning advance across Iraq.</a:t>
            </a:r>
            <a:endParaRPr lang="en-US"/>
          </a:p>
          <a:p>
            <a:r>
              <a:rPr lang="en-US">
                <a:effectLst/>
              </a:rPr>
              <a:t>Most now live as refugees in Iraq</a:t>
            </a:r>
            <a:r>
              <a:rPr lang="uk-UA">
                <a:effectLst/>
              </a:rPr>
              <a:t>'</a:t>
            </a:r>
            <a:r>
              <a:rPr lang="en-US">
                <a:effectLst/>
              </a:rPr>
              <a:t>s Kurdish areas.</a:t>
            </a:r>
            <a:endParaRPr lang="en-US"/>
          </a:p>
          <a:p>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6"/>
              </a:rPr>
              <a:t>http://www.dailymail.co.uk/news/article-2900530/ISIS-plan-destroy-walls-Nineveh-capital-Assyrian-Empire-one-important-archaeological-sites-Iraq.html#ixzz4LcEENuP2</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endParaRPr lang="en-US" sz="1200" u="none" strike="noStrike" kern="1200">
              <a:solidFill>
                <a:schemeClr val="tx1"/>
              </a:solidFill>
              <a:effectLst/>
              <a:latin typeface="Times New Roman" pitchFamily="24" charset="0"/>
              <a:ea typeface="ＭＳ Ｐゴシック" pitchFamily="-112" charset="-128"/>
              <a:cs typeface="ＭＳ Ｐゴシック" pitchFamily="-112" charset="-128"/>
            </a:endParaRPr>
          </a:p>
          <a:p>
            <a:endParaRPr lang="en-US"/>
          </a:p>
        </p:txBody>
      </p:sp>
      <p:sp>
        <p:nvSpPr>
          <p:cNvPr id="4" name="Slide Number Placeholder 3"/>
          <p:cNvSpPr>
            <a:spLocks noGrp="1"/>
          </p:cNvSpPr>
          <p:nvPr>
            <p:ph type="sldNum" sz="quarter" idx="10"/>
          </p:nvPr>
        </p:nvSpPr>
        <p:spPr/>
        <p:txBody>
          <a:bodyPr/>
          <a:lstStyle/>
          <a:p>
            <a:pPr>
              <a:defRPr/>
            </a:pPr>
            <a:fld id="{160F5F94-E31C-8B47-89B0-762BE2005FEB}" type="slidenum">
              <a:rPr lang="en-US">
                <a:solidFill>
                  <a:prstClr val="black"/>
                </a:solidFill>
              </a:rPr>
              <a:pPr>
                <a:defRPr/>
              </a:pPr>
              <a:t>82</a:t>
            </a:fld>
            <a:endParaRPr lang="en-US">
              <a:solidFill>
                <a:prstClr val="black"/>
              </a:solidFill>
            </a:endParaRPr>
          </a:p>
        </p:txBody>
      </p:sp>
    </p:spTree>
    <p:extLst>
      <p:ext uri="{BB962C8B-B14F-4D97-AF65-F5344CB8AC3E}">
        <p14:creationId xmlns:p14="http://schemas.microsoft.com/office/powerpoint/2010/main" val="7820726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0F5F94-E31C-8B47-89B0-762BE2005FEB}" type="slidenum">
              <a:rPr lang="en-US">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7820726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7403027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Lakeside Church in Houston, Texas, is the largest church in the USA with 40,000 attending.  The pastor, Joel Osteen, is often featured on the cover of </a:t>
            </a:r>
            <a:r>
              <a:rPr lang="en-US" sz="1200" i="1" kern="1200">
                <a:solidFill>
                  <a:schemeClr val="tx1"/>
                </a:solidFill>
                <a:effectLst/>
                <a:latin typeface="+mn-lt"/>
                <a:ea typeface="+mn-ea"/>
                <a:cs typeface="+mn-cs"/>
              </a:rPr>
              <a:t>Success</a:t>
            </a:r>
            <a:r>
              <a:rPr lang="en-US" sz="1200" kern="1200">
                <a:solidFill>
                  <a:schemeClr val="tx1"/>
                </a:solidFill>
                <a:effectLst/>
                <a:latin typeface="+mn-lt"/>
                <a:ea typeface="+mn-ea"/>
                <a:cs typeface="+mn-cs"/>
              </a:rPr>
              <a:t> magazine.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85</a:t>
            </a:fld>
            <a:endParaRPr lang="en-US"/>
          </a:p>
        </p:txBody>
      </p:sp>
    </p:spTree>
    <p:extLst>
      <p:ext uri="{BB962C8B-B14F-4D97-AF65-F5344CB8AC3E}">
        <p14:creationId xmlns:p14="http://schemas.microsoft.com/office/powerpoint/2010/main" val="16525848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One key rule in the pulpit there is: you </a:t>
            </a:r>
            <a:r>
              <a:rPr lang="en-US" sz="1200" i="1" kern="1200">
                <a:solidFill>
                  <a:schemeClr val="tx1"/>
                </a:solidFill>
                <a:effectLst/>
                <a:latin typeface="+mn-lt"/>
                <a:ea typeface="+mn-ea"/>
                <a:cs typeface="+mn-cs"/>
              </a:rPr>
              <a:t>cannot</a:t>
            </a:r>
            <a:r>
              <a:rPr lang="en-US" sz="1200" kern="1200">
                <a:solidFill>
                  <a:schemeClr val="tx1"/>
                </a:solidFill>
                <a:effectLst/>
                <a:latin typeface="+mn-lt"/>
                <a:ea typeface="+mn-ea"/>
                <a:cs typeface="+mn-cs"/>
              </a:rPr>
              <a:t> talk about </a:t>
            </a:r>
            <a:r>
              <a:rPr lang="en-US" sz="1200" i="1" kern="1200">
                <a:solidFill>
                  <a:schemeClr val="tx1"/>
                </a:solidFill>
                <a:effectLst/>
                <a:latin typeface="+mn-lt"/>
                <a:ea typeface="+mn-ea"/>
                <a:cs typeface="+mn-cs"/>
              </a:rPr>
              <a:t>sin or judgment</a:t>
            </a:r>
            <a:r>
              <a:rPr lang="en-SG" sz="120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86</a:t>
            </a:fld>
            <a:endParaRPr lang="en-US"/>
          </a:p>
        </p:txBody>
      </p:sp>
    </p:spTree>
    <p:extLst>
      <p:ext uri="{BB962C8B-B14F-4D97-AF65-F5344CB8AC3E}">
        <p14:creationId xmlns:p14="http://schemas.microsoft.com/office/powerpoint/2010/main" val="36219709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solidFill>
                  <a:prstClr val="black"/>
                </a:solidFill>
              </a:rPr>
              <a:pPr eaLnBrk="1" hangingPunct="1"/>
              <a:t>87</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we studied Jonah we saw at the end that Nineveh repented, God relented</a:t>
            </a:r>
            <a:r>
              <a:rPr lang="mr-IN"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19179596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But at our church, we are not afraid to talk about what God warns us about—and judgment is all over the Bible.</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God told Ezekiel that he must warn the people—and if he didn’t, then their blood was on his head (cf. Ezek. 33:1-9)!</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Hey, I don’t want your blood on my head, so we preach the full gospel here, including God’s wrath! </a:t>
            </a:r>
          </a:p>
          <a:p>
            <a:r>
              <a:rPr lang="en-US" dirty="0"/>
              <a:t>Who really wants the mamby-pamby God that does not hold people accountable?</a:t>
            </a:r>
          </a:p>
          <a:p>
            <a:r>
              <a:rPr lang="en-US" dirty="0"/>
              <a:t>Do you have respect for parents that do not discipline their children?</a:t>
            </a:r>
          </a:p>
          <a:p>
            <a:r>
              <a:rPr lang="en-US" dirty="0"/>
              <a:t>Do you respect governments that let people get away with murder? </a:t>
            </a:r>
          </a:p>
          <a:p>
            <a:r>
              <a:rPr lang="en-US" dirty="0"/>
              <a:t>Then why do we have a problem with God being a God of justice?</a:t>
            </a:r>
          </a:p>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7920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07A6F6C6-1E45-6148-B59D-9F47571D8BFD}" type="slidenum">
              <a:rPr lang="en-GB" sz="1200">
                <a:solidFill>
                  <a:srgbClr val="FFFFFF"/>
                </a:solidFill>
                <a:latin typeface="Calibri" charset="0"/>
              </a:rPr>
              <a:pPr eaLnBrk="1" hangingPunct="1"/>
              <a:t>89</a:t>
            </a:fld>
            <a:endParaRPr lang="en-GB" sz="1200">
              <a:solidFill>
                <a:srgbClr val="FFFFFF"/>
              </a:solidFill>
              <a:latin typeface="Calibri" charset="0"/>
            </a:endParaRPr>
          </a:p>
        </p:txBody>
      </p:sp>
      <p:sp>
        <p:nvSpPr>
          <p:cNvPr id="179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fontAlgn="base">
              <a:spcBef>
                <a:spcPct val="0"/>
              </a:spcBef>
              <a:spcAft>
                <a:spcPct val="0"/>
              </a:spcAft>
              <a:buClr>
                <a:srgbClr val="000000"/>
              </a:buClr>
              <a:buSzPct val="100000"/>
              <a:buFont typeface="Calibri" charset="0"/>
              <a:buNone/>
            </a:pPr>
            <a:fld id="{20DDD86B-8711-7040-A0D4-31FB65A425CD}" type="slidenum">
              <a:rPr lang="en-GB" sz="1200">
                <a:solidFill>
                  <a:srgbClr val="000000"/>
                </a:solidFill>
                <a:latin typeface="Calibri" charset="0"/>
              </a:rPr>
              <a:pPr algn="r" fontAlgn="base">
                <a:spcBef>
                  <a:spcPct val="0"/>
                </a:spcBef>
                <a:spcAft>
                  <a:spcPct val="0"/>
                </a:spcAft>
                <a:buClr>
                  <a:srgbClr val="000000"/>
                </a:buClr>
                <a:buSzPct val="100000"/>
                <a:buFont typeface="Calibri" charset="0"/>
                <a:buNone/>
              </a:pPr>
              <a:t>89</a:t>
            </a:fld>
            <a:endParaRPr lang="en-GB" sz="1200">
              <a:solidFill>
                <a:srgbClr val="000000"/>
              </a:solidFill>
              <a:latin typeface="Calibri" charset="0"/>
            </a:endParaRPr>
          </a:p>
        </p:txBody>
      </p:sp>
      <p:sp>
        <p:nvSpPr>
          <p:cNvPr id="179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17920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headEnd/>
            <a:tailEnd/>
          </a:ln>
        </p:spPr>
        <p:txBody>
          <a:bodyPr anchor="ctr"/>
          <a:lstStyle/>
          <a:p>
            <a:endParaRPr 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9114D7-611A-A14C-BBB2-DA4903B1D3B1}" type="slidenum">
              <a:rPr lang="en-US" sz="1200">
                <a:solidFill>
                  <a:srgbClr val="000000"/>
                </a:solidFill>
              </a:rPr>
              <a:pPr/>
              <a:t>90</a:t>
            </a:fld>
            <a:endParaRPr lang="en-US" sz="1200">
              <a:solidFill>
                <a:srgbClr val="000000"/>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don’t let your impatience make you think God can’t resolve things.  This issue isn’t that God can’t solve issues.  It’s that he is more patient than you give him credit for. He had many people through history have to wait (Joseph 13 years, Abraham 25 years, Moses 40 years, Jesus 30 years).</a:t>
            </a:r>
            <a:r>
              <a:rPr lang="en-SG" dirty="0">
                <a:effectLst/>
              </a:rPr>
              <a:t> </a:t>
            </a:r>
            <a:endParaRPr lang="en-US" dirty="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capital of Assyria would have capital punishment</a:t>
            </a:r>
            <a:r>
              <a:rPr lang="en-US" baseline="0" dirty="0">
                <a:latin typeface="Arial"/>
                <a:cs typeface="Arial"/>
              </a:rPr>
              <a:t> for its capital </a:t>
            </a:r>
            <a:r>
              <a:rPr lang="en-US" dirty="0">
                <a:latin typeface="Arial"/>
                <a:cs typeface="Arial"/>
              </a:rPr>
              <a:t>crimes, yet the southern kingdom of</a:t>
            </a:r>
            <a:r>
              <a:rPr lang="en-US" baseline="0" dirty="0">
                <a:latin typeface="Arial"/>
                <a:cs typeface="Arial"/>
              </a:rPr>
              <a:t> Israel could gain comfort from this as the LORD would preserve them.</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6240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LORD is watching over your future, including</a:t>
            </a:r>
            <a:r>
              <a:rPr lang="en-US" baseline="0" dirty="0"/>
              <a:t> his promise to punish all who reject him.</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Are you heading the wrong direction—towards judgment?  </a:t>
            </a:r>
          </a:p>
          <a:p>
            <a:r>
              <a:rPr lang="en-US" dirty="0"/>
              <a:t>Once an older man was very offended by the preacher Vance </a:t>
            </a:r>
            <a:r>
              <a:rPr lang="en-US" dirty="0" err="1"/>
              <a:t>Havner</a:t>
            </a:r>
            <a:r>
              <a:rPr lang="en-US" dirty="0"/>
              <a:t>.  He complained, “Pastor, you are rubbing the cat the wrong way!” </a:t>
            </a:r>
            <a:r>
              <a:rPr lang="en-US" dirty="0" err="1"/>
              <a:t>Havner</a:t>
            </a:r>
            <a:r>
              <a:rPr lang="en-US" dirty="0"/>
              <a:t> replied, “Well, then turn the cat around!”</a:t>
            </a:r>
          </a:p>
          <a:p>
            <a:r>
              <a:rPr lang="en-US" dirty="0"/>
              <a:t>Are you offended by what I’ve said today?  I’ve only warned you as part of my responsibility before God.  It’s your responsibility to turn around and come towards God instead of away from him.</a:t>
            </a:r>
          </a:p>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mr-IN"/>
              <a:t>…</a:t>
            </a:r>
            <a:r>
              <a:rPr lang="en-US" sz="1200" kern="1200">
                <a:solidFill>
                  <a:schemeClr val="tx1"/>
                </a:solidFill>
                <a:effectLst/>
                <a:latin typeface="+mn-lt"/>
                <a:ea typeface="+mn-ea"/>
                <a:cs typeface="+mn-cs"/>
              </a:rPr>
              <a:t>and Jonah resented!  So whatever happened to Jonah and Nineveh?</a:t>
            </a:r>
            <a:r>
              <a:rPr lang="en-SG">
                <a:effectLst/>
              </a:rPr>
              <a:t> </a:t>
            </a:r>
          </a:p>
          <a:p>
            <a:r>
              <a:rPr lang="en-US" sz="1200" kern="1200">
                <a:solidFill>
                  <a:schemeClr val="tx1"/>
                </a:solidFill>
                <a:effectLst/>
                <a:latin typeface="+mn-lt"/>
                <a:ea typeface="+mn-ea"/>
                <a:cs typeface="+mn-cs"/>
              </a:rPr>
              <a:t>We left Jonah pouting—but what ever happened to him?  Well, we just don’t know!  The Bible doesn’t say.</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6785989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B386342-5E4A-DF4F-AA87-1A3AD7415B7F}" type="slidenum">
              <a:rPr lang="en-GB"/>
              <a:pPr>
                <a:defRPr/>
              </a:pPr>
              <a:t>‹#›</a:t>
            </a:fld>
            <a:endParaRPr lang="en-GB"/>
          </a:p>
        </p:txBody>
      </p:sp>
    </p:spTree>
    <p:extLst>
      <p:ext uri="{BB962C8B-B14F-4D97-AF65-F5344CB8AC3E}">
        <p14:creationId xmlns:p14="http://schemas.microsoft.com/office/powerpoint/2010/main" val="33336748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862F1E4-65A0-A14F-B879-606C4D9E517A}" type="slidenum">
              <a:rPr lang="en-GB"/>
              <a:pPr>
                <a:defRPr/>
              </a:pPr>
              <a:t>‹#›</a:t>
            </a:fld>
            <a:endParaRPr lang="en-GB"/>
          </a:p>
        </p:txBody>
      </p:sp>
    </p:spTree>
    <p:extLst>
      <p:ext uri="{BB962C8B-B14F-4D97-AF65-F5344CB8AC3E}">
        <p14:creationId xmlns:p14="http://schemas.microsoft.com/office/powerpoint/2010/main" val="798580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2829D5-0972-E640-B5CB-903811F1A140}" type="slidenum">
              <a:rPr lang="en-US"/>
              <a:pPr>
                <a:defRPr/>
              </a:pPr>
              <a:t>‹#›</a:t>
            </a:fld>
            <a:endParaRPr lang="en-US"/>
          </a:p>
        </p:txBody>
      </p:sp>
    </p:spTree>
    <p:extLst>
      <p:ext uri="{BB962C8B-B14F-4D97-AF65-F5344CB8AC3E}">
        <p14:creationId xmlns:p14="http://schemas.microsoft.com/office/powerpoint/2010/main" val="3814377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5889D0-6728-0A49-A8AA-14DF175A7A4D}" type="slidenum">
              <a:rPr lang="en-US"/>
              <a:pPr>
                <a:defRPr/>
              </a:pPr>
              <a:t>‹#›</a:t>
            </a:fld>
            <a:endParaRPr lang="en-US"/>
          </a:p>
        </p:txBody>
      </p:sp>
    </p:spTree>
    <p:extLst>
      <p:ext uri="{BB962C8B-B14F-4D97-AF65-F5344CB8AC3E}">
        <p14:creationId xmlns:p14="http://schemas.microsoft.com/office/powerpoint/2010/main" val="25901181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DD434DB-2697-7543-B2CF-F50F07A6660E}" type="slidenum">
              <a:rPr lang="en-US"/>
              <a:pPr>
                <a:defRPr/>
              </a:pPr>
              <a:t>‹#›</a:t>
            </a:fld>
            <a:endParaRPr lang="en-US"/>
          </a:p>
        </p:txBody>
      </p:sp>
    </p:spTree>
    <p:extLst>
      <p:ext uri="{BB962C8B-B14F-4D97-AF65-F5344CB8AC3E}">
        <p14:creationId xmlns:p14="http://schemas.microsoft.com/office/powerpoint/2010/main" val="30840695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94C78-09F1-7844-B28C-64A0E2091440}" type="slidenum">
              <a:rPr lang="en-US"/>
              <a:pPr>
                <a:defRPr/>
              </a:pPr>
              <a:t>‹#›</a:t>
            </a:fld>
            <a:endParaRPr lang="en-US"/>
          </a:p>
        </p:txBody>
      </p:sp>
    </p:spTree>
    <p:extLst>
      <p:ext uri="{BB962C8B-B14F-4D97-AF65-F5344CB8AC3E}">
        <p14:creationId xmlns:p14="http://schemas.microsoft.com/office/powerpoint/2010/main" val="41482074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15/06/22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7620862"/>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6615164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15/06/22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36994777"/>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15/06/22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68258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15/06/22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9012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15/06/22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39912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15/06/22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0543371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15/06/22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1167542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15/06/22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6291819"/>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64843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15/06/22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642950146"/>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58D882-AEB0-EA45-9ABA-DF8F47FF1B3D}" type="slidenum">
              <a:rPr lang="en-US"/>
              <a:pPr>
                <a:defRPr/>
              </a:pPr>
              <a:t>‹#›</a:t>
            </a:fld>
            <a:endParaRPr lang="en-US"/>
          </a:p>
        </p:txBody>
      </p:sp>
    </p:spTree>
    <p:extLst>
      <p:ext uri="{BB962C8B-B14F-4D97-AF65-F5344CB8AC3E}">
        <p14:creationId xmlns:p14="http://schemas.microsoft.com/office/powerpoint/2010/main" val="5606140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58649-6866-B645-9311-1DC6441DDA35}" type="slidenum">
              <a:rPr lang="en-US"/>
              <a:pPr>
                <a:defRPr/>
              </a:pPr>
              <a:t>‹#›</a:t>
            </a:fld>
            <a:endParaRPr lang="en-US"/>
          </a:p>
        </p:txBody>
      </p:sp>
    </p:spTree>
    <p:extLst>
      <p:ext uri="{BB962C8B-B14F-4D97-AF65-F5344CB8AC3E}">
        <p14:creationId xmlns:p14="http://schemas.microsoft.com/office/powerpoint/2010/main" val="4497431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9CEF8-8553-DF4B-B95E-1844B7C9C7A3}" type="slidenum">
              <a:rPr lang="en-US"/>
              <a:pPr>
                <a:defRPr/>
              </a:pPr>
              <a:t>‹#›</a:t>
            </a:fld>
            <a:endParaRPr lang="en-US"/>
          </a:p>
        </p:txBody>
      </p:sp>
    </p:spTree>
    <p:extLst>
      <p:ext uri="{BB962C8B-B14F-4D97-AF65-F5344CB8AC3E}">
        <p14:creationId xmlns:p14="http://schemas.microsoft.com/office/powerpoint/2010/main" val="3432171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35E7E-099F-0E4F-9C2B-015319355278}" type="slidenum">
              <a:rPr lang="en-US"/>
              <a:pPr>
                <a:defRPr/>
              </a:pPr>
              <a:t>‹#›</a:t>
            </a:fld>
            <a:endParaRPr lang="en-US"/>
          </a:p>
        </p:txBody>
      </p:sp>
    </p:spTree>
    <p:extLst>
      <p:ext uri="{BB962C8B-B14F-4D97-AF65-F5344CB8AC3E}">
        <p14:creationId xmlns:p14="http://schemas.microsoft.com/office/powerpoint/2010/main" val="37809281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F40C54-C1CE-094D-86BF-C0BABE722983}" type="slidenum">
              <a:rPr lang="en-US"/>
              <a:pPr>
                <a:defRPr/>
              </a:pPr>
              <a:t>‹#›</a:t>
            </a:fld>
            <a:endParaRPr lang="en-US"/>
          </a:p>
        </p:txBody>
      </p:sp>
    </p:spTree>
    <p:extLst>
      <p:ext uri="{BB962C8B-B14F-4D97-AF65-F5344CB8AC3E}">
        <p14:creationId xmlns:p14="http://schemas.microsoft.com/office/powerpoint/2010/main" val="20361623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62111F-3754-2F4F-BF23-CCEFEE3A509F}" type="slidenum">
              <a:rPr lang="en-US"/>
              <a:pPr>
                <a:defRPr/>
              </a:pPr>
              <a:t>‹#›</a:t>
            </a:fld>
            <a:endParaRPr lang="en-US"/>
          </a:p>
        </p:txBody>
      </p:sp>
    </p:spTree>
    <p:extLst>
      <p:ext uri="{BB962C8B-B14F-4D97-AF65-F5344CB8AC3E}">
        <p14:creationId xmlns:p14="http://schemas.microsoft.com/office/powerpoint/2010/main" val="4671451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8DB061-A4B3-2844-984E-5C7456F85A37}" type="slidenum">
              <a:rPr lang="en-US"/>
              <a:pPr>
                <a:defRPr/>
              </a:pPr>
              <a:t>‹#›</a:t>
            </a:fld>
            <a:endParaRPr lang="en-US"/>
          </a:p>
        </p:txBody>
      </p:sp>
    </p:spTree>
    <p:extLst>
      <p:ext uri="{BB962C8B-B14F-4D97-AF65-F5344CB8AC3E}">
        <p14:creationId xmlns:p14="http://schemas.microsoft.com/office/powerpoint/2010/main" val="4690088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57518-5533-E846-AEB9-9FB2799D01FC}" type="slidenum">
              <a:rPr lang="en-US"/>
              <a:pPr>
                <a:defRPr/>
              </a:pPr>
              <a:t>‹#›</a:t>
            </a:fld>
            <a:endParaRPr lang="en-US"/>
          </a:p>
        </p:txBody>
      </p:sp>
    </p:spTree>
    <p:extLst>
      <p:ext uri="{BB962C8B-B14F-4D97-AF65-F5344CB8AC3E}">
        <p14:creationId xmlns:p14="http://schemas.microsoft.com/office/powerpoint/2010/main" val="15524240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E8542-0E74-BA47-B757-943A5E078764}" type="slidenum">
              <a:rPr lang="en-US"/>
              <a:pPr>
                <a:defRPr/>
              </a:pPr>
              <a:t>‹#›</a:t>
            </a:fld>
            <a:endParaRPr lang="en-US"/>
          </a:p>
        </p:txBody>
      </p:sp>
    </p:spTree>
    <p:extLst>
      <p:ext uri="{BB962C8B-B14F-4D97-AF65-F5344CB8AC3E}">
        <p14:creationId xmlns:p14="http://schemas.microsoft.com/office/powerpoint/2010/main" val="3633424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37E1F-2A92-A142-A640-31F61C373427}" type="slidenum">
              <a:rPr lang="en-US"/>
              <a:pPr>
                <a:defRPr/>
              </a:pPr>
              <a:t>‹#›</a:t>
            </a:fld>
            <a:endParaRPr lang="en-US"/>
          </a:p>
        </p:txBody>
      </p:sp>
    </p:spTree>
    <p:extLst>
      <p:ext uri="{BB962C8B-B14F-4D97-AF65-F5344CB8AC3E}">
        <p14:creationId xmlns:p14="http://schemas.microsoft.com/office/powerpoint/2010/main" val="2577244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F83A23-AE29-5742-9010-7EC7F3BA29AA}" type="slidenum">
              <a:rPr lang="en-US"/>
              <a:pPr>
                <a:defRPr/>
              </a:pPr>
              <a:t>‹#›</a:t>
            </a:fld>
            <a:endParaRPr lang="en-US"/>
          </a:p>
        </p:txBody>
      </p:sp>
    </p:spTree>
    <p:extLst>
      <p:ext uri="{BB962C8B-B14F-4D97-AF65-F5344CB8AC3E}">
        <p14:creationId xmlns:p14="http://schemas.microsoft.com/office/powerpoint/2010/main" val="14063961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1A8856C1-A471-CA42-AF8F-4C1534F5EE4E}" type="slidenum">
              <a:rPr lang="en-US"/>
              <a:pPr>
                <a:defRPr/>
              </a:pPr>
              <a:t>‹#›</a:t>
            </a:fld>
            <a:endParaRPr lang="en-US"/>
          </a:p>
        </p:txBody>
      </p:sp>
    </p:spTree>
    <p:extLst>
      <p:ext uri="{BB962C8B-B14F-4D97-AF65-F5344CB8AC3E}">
        <p14:creationId xmlns:p14="http://schemas.microsoft.com/office/powerpoint/2010/main" val="877131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E1F3C9-95CE-6B44-B1A8-DD08676BB0DC}" type="slidenum">
              <a:rPr lang="en-US"/>
              <a:pPr>
                <a:defRPr/>
              </a:pPr>
              <a:t>‹#›</a:t>
            </a:fld>
            <a:endParaRPr lang="en-US"/>
          </a:p>
        </p:txBody>
      </p:sp>
    </p:spTree>
    <p:extLst>
      <p:ext uri="{BB962C8B-B14F-4D97-AF65-F5344CB8AC3E}">
        <p14:creationId xmlns:p14="http://schemas.microsoft.com/office/powerpoint/2010/main" val="3852556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6D221D99-EFD9-CA4B-A279-749F85F25922}" type="slidenum">
              <a:rPr lang="en-US"/>
              <a:pPr>
                <a:defRPr/>
              </a:pPr>
              <a:t>‹#›</a:t>
            </a:fld>
            <a:endParaRPr lang="en-US"/>
          </a:p>
        </p:txBody>
      </p:sp>
    </p:spTree>
    <p:extLst>
      <p:ext uri="{BB962C8B-B14F-4D97-AF65-F5344CB8AC3E}">
        <p14:creationId xmlns:p14="http://schemas.microsoft.com/office/powerpoint/2010/main" val="2285679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BEAE24A-3D96-4147-9AF1-F4536DE6F002}" type="slidenum">
              <a:rPr lang="en-US"/>
              <a:pPr>
                <a:defRPr/>
              </a:pPr>
              <a:t>‹#›</a:t>
            </a:fld>
            <a:endParaRPr lang="en-US"/>
          </a:p>
        </p:txBody>
      </p:sp>
    </p:spTree>
    <p:extLst>
      <p:ext uri="{BB962C8B-B14F-4D97-AF65-F5344CB8AC3E}">
        <p14:creationId xmlns:p14="http://schemas.microsoft.com/office/powerpoint/2010/main" val="20996113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1C9B53-6ABE-A84C-92DB-81019BBECCDA}" type="slidenum">
              <a:rPr lang="en-US"/>
              <a:pPr>
                <a:defRPr/>
              </a:pPr>
              <a:t>‹#›</a:t>
            </a:fld>
            <a:endParaRPr lang="en-US"/>
          </a:p>
        </p:txBody>
      </p:sp>
    </p:spTree>
    <p:extLst>
      <p:ext uri="{BB962C8B-B14F-4D97-AF65-F5344CB8AC3E}">
        <p14:creationId xmlns:p14="http://schemas.microsoft.com/office/powerpoint/2010/main" val="13348567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4D5B507-C0E2-5846-9973-8B4D45209F71}" type="slidenum">
              <a:rPr lang="en-US"/>
              <a:pPr>
                <a:defRPr/>
              </a:pPr>
              <a:t>‹#›</a:t>
            </a:fld>
            <a:endParaRPr lang="en-US"/>
          </a:p>
        </p:txBody>
      </p:sp>
    </p:spTree>
    <p:extLst>
      <p:ext uri="{BB962C8B-B14F-4D97-AF65-F5344CB8AC3E}">
        <p14:creationId xmlns:p14="http://schemas.microsoft.com/office/powerpoint/2010/main" val="15931443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DDA8AA0-5675-4F4E-B391-3BD57C450654}" type="slidenum">
              <a:rPr lang="en-US"/>
              <a:pPr>
                <a:defRPr/>
              </a:pPr>
              <a:t>‹#›</a:t>
            </a:fld>
            <a:endParaRPr lang="en-US"/>
          </a:p>
        </p:txBody>
      </p:sp>
    </p:spTree>
    <p:extLst>
      <p:ext uri="{BB962C8B-B14F-4D97-AF65-F5344CB8AC3E}">
        <p14:creationId xmlns:p14="http://schemas.microsoft.com/office/powerpoint/2010/main" val="29690579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B6D0555-3B17-434A-81F6-AF6DD7DFD8C7}" type="slidenum">
              <a:rPr lang="en-US"/>
              <a:pPr>
                <a:defRPr/>
              </a:pPr>
              <a:t>‹#›</a:t>
            </a:fld>
            <a:endParaRPr lang="en-US"/>
          </a:p>
        </p:txBody>
      </p:sp>
    </p:spTree>
    <p:extLst>
      <p:ext uri="{BB962C8B-B14F-4D97-AF65-F5344CB8AC3E}">
        <p14:creationId xmlns:p14="http://schemas.microsoft.com/office/powerpoint/2010/main" val="11550621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F31F7E6-FC4F-1941-90C9-451C5FA6EFDD}" type="slidenum">
              <a:rPr lang="en-US"/>
              <a:pPr>
                <a:defRPr/>
              </a:pPr>
              <a:t>‹#›</a:t>
            </a:fld>
            <a:endParaRPr lang="en-US"/>
          </a:p>
        </p:txBody>
      </p:sp>
    </p:spTree>
    <p:extLst>
      <p:ext uri="{BB962C8B-B14F-4D97-AF65-F5344CB8AC3E}">
        <p14:creationId xmlns:p14="http://schemas.microsoft.com/office/powerpoint/2010/main" val="31150784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789687D-DE90-694D-AE52-1DAF5084EDB4}" type="slidenum">
              <a:rPr lang="en-US"/>
              <a:pPr>
                <a:defRPr/>
              </a:pPr>
              <a:t>‹#›</a:t>
            </a:fld>
            <a:endParaRPr lang="en-US"/>
          </a:p>
        </p:txBody>
      </p:sp>
    </p:spTree>
    <p:extLst>
      <p:ext uri="{BB962C8B-B14F-4D97-AF65-F5344CB8AC3E}">
        <p14:creationId xmlns:p14="http://schemas.microsoft.com/office/powerpoint/2010/main" val="18734000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0DEF4DD-849C-664D-BCD0-99F6051AF114}" type="slidenum">
              <a:rPr lang="en-US"/>
              <a:pPr>
                <a:defRPr/>
              </a:pPr>
              <a:t>‹#›</a:t>
            </a:fld>
            <a:endParaRPr lang="en-US"/>
          </a:p>
        </p:txBody>
      </p:sp>
    </p:spTree>
    <p:extLst>
      <p:ext uri="{BB962C8B-B14F-4D97-AF65-F5344CB8AC3E}">
        <p14:creationId xmlns:p14="http://schemas.microsoft.com/office/powerpoint/2010/main" val="16784826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1AF0BCC-79D1-C54E-9E93-D024D3076CDB}" type="slidenum">
              <a:rPr lang="en-US"/>
              <a:pPr>
                <a:defRPr/>
              </a:pPr>
              <a:t>‹#›</a:t>
            </a:fld>
            <a:endParaRPr lang="en-US"/>
          </a:p>
        </p:txBody>
      </p:sp>
    </p:spTree>
    <p:extLst>
      <p:ext uri="{BB962C8B-B14F-4D97-AF65-F5344CB8AC3E}">
        <p14:creationId xmlns:p14="http://schemas.microsoft.com/office/powerpoint/2010/main" val="172596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29491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13423106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F91945BB-7F1D-9F44-A1CF-2969B63733A7}" type="slidenum">
              <a:rPr lang="en-GB"/>
              <a:pPr>
                <a:defRPr/>
              </a:pPr>
              <a:t>‹#›</a:t>
            </a:fld>
            <a:endParaRPr lang="en-GB"/>
          </a:p>
        </p:txBody>
      </p:sp>
    </p:spTree>
    <p:extLst>
      <p:ext uri="{BB962C8B-B14F-4D97-AF65-F5344CB8AC3E}">
        <p14:creationId xmlns:p14="http://schemas.microsoft.com/office/powerpoint/2010/main" val="31026758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22041794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1799152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3942849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7987917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29884797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25378659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19296835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4048727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03976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6129912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1387031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2307527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7941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2467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4008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098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1207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8358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4619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189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1018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9182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1514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2662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66356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4470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4768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0489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840061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3509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59285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3987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6DCA071-6057-CF44-8984-87DA5E61FB12}" type="slidenum">
              <a:rPr lang="en-US"/>
              <a:pPr>
                <a:defRPr/>
              </a:pPr>
              <a:t>‹#›</a:t>
            </a:fld>
            <a:endParaRPr lang="en-US"/>
          </a:p>
        </p:txBody>
      </p:sp>
    </p:spTree>
    <p:extLst>
      <p:ext uri="{BB962C8B-B14F-4D97-AF65-F5344CB8AC3E}">
        <p14:creationId xmlns:p14="http://schemas.microsoft.com/office/powerpoint/2010/main" val="1948472166"/>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7AFB1A-1F0E-D440-8505-49A324738ECA}" type="slidenum">
              <a:rPr lang="en-US"/>
              <a:pPr>
                <a:defRPr/>
              </a:pPr>
              <a:t>‹#›</a:t>
            </a:fld>
            <a:endParaRPr lang="en-US"/>
          </a:p>
        </p:txBody>
      </p:sp>
    </p:spTree>
    <p:extLst>
      <p:ext uri="{BB962C8B-B14F-4D97-AF65-F5344CB8AC3E}">
        <p14:creationId xmlns:p14="http://schemas.microsoft.com/office/powerpoint/2010/main" val="2605498150"/>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DC1DBE0-0319-C64E-B334-1110D8A84F01}" type="slidenum">
              <a:rPr lang="en-US"/>
              <a:pPr>
                <a:defRPr/>
              </a:pPr>
              <a:t>‹#›</a:t>
            </a:fld>
            <a:endParaRPr lang="en-US"/>
          </a:p>
        </p:txBody>
      </p:sp>
    </p:spTree>
    <p:extLst>
      <p:ext uri="{BB962C8B-B14F-4D97-AF65-F5344CB8AC3E}">
        <p14:creationId xmlns:p14="http://schemas.microsoft.com/office/powerpoint/2010/main" val="227959984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D1FA22-9F95-6441-8918-94C1ECF3BB7A}" type="slidenum">
              <a:rPr lang="en-US"/>
              <a:pPr>
                <a:defRPr/>
              </a:pPr>
              <a:t>‹#›</a:t>
            </a:fld>
            <a:endParaRPr lang="en-US"/>
          </a:p>
        </p:txBody>
      </p:sp>
    </p:spTree>
    <p:extLst>
      <p:ext uri="{BB962C8B-B14F-4D97-AF65-F5344CB8AC3E}">
        <p14:creationId xmlns:p14="http://schemas.microsoft.com/office/powerpoint/2010/main" val="2548406727"/>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EDA9C1B-2881-D643-BFC7-BD90B01159E6}" type="slidenum">
              <a:rPr lang="en-US"/>
              <a:pPr>
                <a:defRPr/>
              </a:pPr>
              <a:t>‹#›</a:t>
            </a:fld>
            <a:endParaRPr lang="en-US"/>
          </a:p>
        </p:txBody>
      </p:sp>
    </p:spTree>
    <p:extLst>
      <p:ext uri="{BB962C8B-B14F-4D97-AF65-F5344CB8AC3E}">
        <p14:creationId xmlns:p14="http://schemas.microsoft.com/office/powerpoint/2010/main" val="2848217111"/>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A998DC4-8FAB-CD45-B72E-50F4D21652CF}" type="slidenum">
              <a:rPr lang="en-US"/>
              <a:pPr>
                <a:defRPr/>
              </a:pPr>
              <a:t>‹#›</a:t>
            </a:fld>
            <a:endParaRPr lang="en-US"/>
          </a:p>
        </p:txBody>
      </p:sp>
    </p:spTree>
    <p:extLst>
      <p:ext uri="{BB962C8B-B14F-4D97-AF65-F5344CB8AC3E}">
        <p14:creationId xmlns:p14="http://schemas.microsoft.com/office/powerpoint/2010/main" val="818210486"/>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A0A2D5C-166A-6847-A581-8FE2E6E19E3A}" type="slidenum">
              <a:rPr lang="en-US"/>
              <a:pPr>
                <a:defRPr/>
              </a:pPr>
              <a:t>‹#›</a:t>
            </a:fld>
            <a:endParaRPr lang="en-US"/>
          </a:p>
        </p:txBody>
      </p:sp>
    </p:spTree>
    <p:extLst>
      <p:ext uri="{BB962C8B-B14F-4D97-AF65-F5344CB8AC3E}">
        <p14:creationId xmlns:p14="http://schemas.microsoft.com/office/powerpoint/2010/main" val="9592079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B463032-D2E0-9142-9DE9-BB8E59EEF018}" type="slidenum">
              <a:rPr lang="en-US"/>
              <a:pPr>
                <a:defRPr/>
              </a:pPr>
              <a:t>‹#›</a:t>
            </a:fld>
            <a:endParaRPr lang="en-US"/>
          </a:p>
        </p:txBody>
      </p:sp>
    </p:spTree>
    <p:extLst>
      <p:ext uri="{BB962C8B-B14F-4D97-AF65-F5344CB8AC3E}">
        <p14:creationId xmlns:p14="http://schemas.microsoft.com/office/powerpoint/2010/main" val="268010685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D9A1AED8-1E9B-2B4B-820A-E66278D85003}" type="slidenum">
              <a:rPr lang="en-US"/>
              <a:pPr>
                <a:defRPr/>
              </a:pPr>
              <a:t>‹#›</a:t>
            </a:fld>
            <a:endParaRPr lang="en-US"/>
          </a:p>
        </p:txBody>
      </p:sp>
    </p:spTree>
    <p:extLst>
      <p:ext uri="{BB962C8B-B14F-4D97-AF65-F5344CB8AC3E}">
        <p14:creationId xmlns:p14="http://schemas.microsoft.com/office/powerpoint/2010/main" val="361636665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9A6561-09F4-3746-B471-95EA2E6CC576}" type="slidenum">
              <a:rPr lang="en-US"/>
              <a:pPr>
                <a:defRPr/>
              </a:pPr>
              <a:t>‹#›</a:t>
            </a:fld>
            <a:endParaRPr lang="en-US"/>
          </a:p>
        </p:txBody>
      </p:sp>
    </p:spTree>
    <p:extLst>
      <p:ext uri="{BB962C8B-B14F-4D97-AF65-F5344CB8AC3E}">
        <p14:creationId xmlns:p14="http://schemas.microsoft.com/office/powerpoint/2010/main" val="205820066"/>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49E8FB3-1019-F843-AF3F-5BBB728EA2D4}" type="slidenum">
              <a:rPr lang="en-US"/>
              <a:pPr>
                <a:defRPr/>
              </a:pPr>
              <a:t>‹#›</a:t>
            </a:fld>
            <a:endParaRPr lang="en-US"/>
          </a:p>
        </p:txBody>
      </p:sp>
    </p:spTree>
    <p:extLst>
      <p:ext uri="{BB962C8B-B14F-4D97-AF65-F5344CB8AC3E}">
        <p14:creationId xmlns:p14="http://schemas.microsoft.com/office/powerpoint/2010/main" val="331231642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ea typeface="ＭＳ Ｐゴシック" pitchFamily="-112" charset="-128"/>
                <a:cs typeface="ＭＳ Ｐゴシック" pitchFamily="-112" charset="-128"/>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ea typeface="ＭＳ Ｐゴシック" pitchFamily="-112" charset="-128"/>
                <a:cs typeface="ＭＳ Ｐゴシック" pitchFamily="-112" charset="-128"/>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9163CC3A-535B-8E40-8096-774EFF8E11DD}" type="slidenum">
              <a:rPr lang="en-US"/>
              <a:pPr>
                <a:defRPr/>
              </a:pPr>
              <a:t>‹#›</a:t>
            </a:fld>
            <a:endParaRPr lang="en-US"/>
          </a:p>
        </p:txBody>
      </p:sp>
    </p:spTree>
    <p:extLst>
      <p:ext uri="{BB962C8B-B14F-4D97-AF65-F5344CB8AC3E}">
        <p14:creationId xmlns:p14="http://schemas.microsoft.com/office/powerpoint/2010/main" val="4244130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077DCEA-B4B4-6C4A-A482-1F2F9174C976}" type="slidenum">
              <a:rPr lang="en-US"/>
              <a:pPr>
                <a:defRPr/>
              </a:pPr>
              <a:t>‹#›</a:t>
            </a:fld>
            <a:endParaRPr lang="en-US"/>
          </a:p>
        </p:txBody>
      </p:sp>
    </p:spTree>
    <p:extLst>
      <p:ext uri="{BB962C8B-B14F-4D97-AF65-F5344CB8AC3E}">
        <p14:creationId xmlns:p14="http://schemas.microsoft.com/office/powerpoint/2010/main" val="28660833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6A69AF-6C20-5B4C-8224-C74C98718BE9}" type="slidenum">
              <a:rPr lang="en-US"/>
              <a:pPr>
                <a:defRPr/>
              </a:pPr>
              <a:t>‹#›</a:t>
            </a:fld>
            <a:endParaRPr lang="en-US"/>
          </a:p>
        </p:txBody>
      </p:sp>
    </p:spTree>
    <p:extLst>
      <p:ext uri="{BB962C8B-B14F-4D97-AF65-F5344CB8AC3E}">
        <p14:creationId xmlns:p14="http://schemas.microsoft.com/office/powerpoint/2010/main" val="13279100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85129A8-B3D1-D64A-972E-EA0F7859E69E}" type="slidenum">
              <a:rPr lang="en-US"/>
              <a:pPr>
                <a:defRPr/>
              </a:pPr>
              <a:t>‹#›</a:t>
            </a:fld>
            <a:endParaRPr lang="en-US"/>
          </a:p>
        </p:txBody>
      </p:sp>
    </p:spTree>
    <p:extLst>
      <p:ext uri="{BB962C8B-B14F-4D97-AF65-F5344CB8AC3E}">
        <p14:creationId xmlns:p14="http://schemas.microsoft.com/office/powerpoint/2010/main" val="403961749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10F0C67-7C19-DF48-A65A-087027478DAF}" type="slidenum">
              <a:rPr lang="en-US"/>
              <a:pPr>
                <a:defRPr/>
              </a:pPr>
              <a:t>‹#›</a:t>
            </a:fld>
            <a:endParaRPr lang="en-US"/>
          </a:p>
        </p:txBody>
      </p:sp>
    </p:spTree>
    <p:extLst>
      <p:ext uri="{BB962C8B-B14F-4D97-AF65-F5344CB8AC3E}">
        <p14:creationId xmlns:p14="http://schemas.microsoft.com/office/powerpoint/2010/main" val="428220355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5986DB-E326-2241-A433-324F9E8D502F}" type="slidenum">
              <a:rPr lang="en-US"/>
              <a:pPr>
                <a:defRPr/>
              </a:pPr>
              <a:t>‹#›</a:t>
            </a:fld>
            <a:endParaRPr lang="en-US"/>
          </a:p>
        </p:txBody>
      </p:sp>
    </p:spTree>
    <p:extLst>
      <p:ext uri="{BB962C8B-B14F-4D97-AF65-F5344CB8AC3E}">
        <p14:creationId xmlns:p14="http://schemas.microsoft.com/office/powerpoint/2010/main" val="1218448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CC93401-97E4-5F4E-B4C4-B0738783629C}" type="slidenum">
              <a:rPr lang="en-US"/>
              <a:pPr>
                <a:defRPr/>
              </a:pPr>
              <a:t>‹#›</a:t>
            </a:fld>
            <a:endParaRPr lang="en-US"/>
          </a:p>
        </p:txBody>
      </p:sp>
    </p:spTree>
    <p:extLst>
      <p:ext uri="{BB962C8B-B14F-4D97-AF65-F5344CB8AC3E}">
        <p14:creationId xmlns:p14="http://schemas.microsoft.com/office/powerpoint/2010/main" val="37492517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C0F05C3-6428-CA4F-B7BF-0B2B07C979FE}" type="slidenum">
              <a:rPr lang="en-US"/>
              <a:pPr>
                <a:defRPr/>
              </a:pPr>
              <a:t>‹#›</a:t>
            </a:fld>
            <a:endParaRPr lang="en-US"/>
          </a:p>
        </p:txBody>
      </p:sp>
    </p:spTree>
    <p:extLst>
      <p:ext uri="{BB962C8B-B14F-4D97-AF65-F5344CB8AC3E}">
        <p14:creationId xmlns:p14="http://schemas.microsoft.com/office/powerpoint/2010/main" val="17418171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2DBB994-B56D-9140-AA73-4A1A94327C27}" type="slidenum">
              <a:rPr lang="en-US"/>
              <a:pPr>
                <a:defRPr/>
              </a:pPr>
              <a:t>‹#›</a:t>
            </a:fld>
            <a:endParaRPr lang="en-US"/>
          </a:p>
        </p:txBody>
      </p:sp>
    </p:spTree>
    <p:extLst>
      <p:ext uri="{BB962C8B-B14F-4D97-AF65-F5344CB8AC3E}">
        <p14:creationId xmlns:p14="http://schemas.microsoft.com/office/powerpoint/2010/main" val="178418989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A50D375-5741-9443-B03C-B06AF5F799F8}" type="slidenum">
              <a:rPr lang="en-US"/>
              <a:pPr>
                <a:defRPr/>
              </a:pPr>
              <a:t>‹#›</a:t>
            </a:fld>
            <a:endParaRPr lang="en-US"/>
          </a:p>
        </p:txBody>
      </p:sp>
    </p:spTree>
    <p:extLst>
      <p:ext uri="{BB962C8B-B14F-4D97-AF65-F5344CB8AC3E}">
        <p14:creationId xmlns:p14="http://schemas.microsoft.com/office/powerpoint/2010/main" val="22351492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72EA32-E73B-684A-A838-65C1F67B9874}" type="slidenum">
              <a:rPr lang="en-US"/>
              <a:pPr>
                <a:defRPr/>
              </a:pPr>
              <a:t>‹#›</a:t>
            </a:fld>
            <a:endParaRPr lang="en-US"/>
          </a:p>
        </p:txBody>
      </p:sp>
    </p:spTree>
    <p:extLst>
      <p:ext uri="{BB962C8B-B14F-4D97-AF65-F5344CB8AC3E}">
        <p14:creationId xmlns:p14="http://schemas.microsoft.com/office/powerpoint/2010/main" val="41942160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BEF7914-94D9-3849-9027-BBC32EC1B92E}" type="slidenum">
              <a:rPr lang="en-US"/>
              <a:pPr>
                <a:defRPr/>
              </a:pPr>
              <a:t>‹#›</a:t>
            </a:fld>
            <a:endParaRPr lang="en-US"/>
          </a:p>
        </p:txBody>
      </p:sp>
    </p:spTree>
    <p:extLst>
      <p:ext uri="{BB962C8B-B14F-4D97-AF65-F5344CB8AC3E}">
        <p14:creationId xmlns:p14="http://schemas.microsoft.com/office/powerpoint/2010/main" val="21414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804DB51-4B82-534F-A67B-E7133EF9CD92}" type="slidenum">
              <a:rPr lang="en-US"/>
              <a:pPr>
                <a:defRPr/>
              </a:pPr>
              <a:t>‹#›</a:t>
            </a:fld>
            <a:endParaRPr lang="en-US"/>
          </a:p>
        </p:txBody>
      </p:sp>
    </p:spTree>
    <p:extLst>
      <p:ext uri="{BB962C8B-B14F-4D97-AF65-F5344CB8AC3E}">
        <p14:creationId xmlns:p14="http://schemas.microsoft.com/office/powerpoint/2010/main" val="155973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4D9F510-A46C-764F-B335-049CF57B7631}" type="slidenum">
              <a:rPr lang="en-US"/>
              <a:pPr>
                <a:defRPr/>
              </a:pPr>
              <a:t>‹#›</a:t>
            </a:fld>
            <a:endParaRPr lang="en-US"/>
          </a:p>
        </p:txBody>
      </p:sp>
    </p:spTree>
    <p:extLst>
      <p:ext uri="{BB962C8B-B14F-4D97-AF65-F5344CB8AC3E}">
        <p14:creationId xmlns:p14="http://schemas.microsoft.com/office/powerpoint/2010/main" val="29418208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2A6F797-04B9-C04E-A25F-3EDF5FBF257A}" type="slidenum">
              <a:rPr lang="en-US"/>
              <a:pPr>
                <a:defRPr/>
              </a:pPr>
              <a:t>‹#›</a:t>
            </a:fld>
            <a:endParaRPr lang="en-US"/>
          </a:p>
        </p:txBody>
      </p:sp>
    </p:spTree>
    <p:extLst>
      <p:ext uri="{BB962C8B-B14F-4D97-AF65-F5344CB8AC3E}">
        <p14:creationId xmlns:p14="http://schemas.microsoft.com/office/powerpoint/2010/main" val="1036210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782595F-B9CC-2144-A105-F332D58C76D6}" type="slidenum">
              <a:rPr lang="en-US"/>
              <a:pPr>
                <a:defRPr/>
              </a:pPr>
              <a:t>‹#›</a:t>
            </a:fld>
            <a:endParaRPr lang="en-US"/>
          </a:p>
        </p:txBody>
      </p:sp>
    </p:spTree>
    <p:extLst>
      <p:ext uri="{BB962C8B-B14F-4D97-AF65-F5344CB8AC3E}">
        <p14:creationId xmlns:p14="http://schemas.microsoft.com/office/powerpoint/2010/main" val="2489614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06C1A5A-AC9F-4348-B918-C234BE919DC6}" type="slidenum">
              <a:rPr lang="en-US"/>
              <a:pPr>
                <a:defRPr/>
              </a:pPr>
              <a:t>‹#›</a:t>
            </a:fld>
            <a:endParaRPr lang="en-US"/>
          </a:p>
        </p:txBody>
      </p:sp>
    </p:spTree>
    <p:extLst>
      <p:ext uri="{BB962C8B-B14F-4D97-AF65-F5344CB8AC3E}">
        <p14:creationId xmlns:p14="http://schemas.microsoft.com/office/powerpoint/2010/main" val="21872405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0C6B0AA-953C-FB47-9636-F5B86A5DD34E}" type="slidenum">
              <a:rPr lang="en-US"/>
              <a:pPr>
                <a:defRPr/>
              </a:pPr>
              <a:t>‹#›</a:t>
            </a:fld>
            <a:endParaRPr lang="en-US"/>
          </a:p>
        </p:txBody>
      </p:sp>
    </p:spTree>
    <p:extLst>
      <p:ext uri="{BB962C8B-B14F-4D97-AF65-F5344CB8AC3E}">
        <p14:creationId xmlns:p14="http://schemas.microsoft.com/office/powerpoint/2010/main" val="3406625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CA386B5-32A7-3044-99FE-E0041DB2F7A8}" type="slidenum">
              <a:rPr lang="en-US"/>
              <a:pPr>
                <a:defRPr/>
              </a:pPr>
              <a:t>‹#›</a:t>
            </a:fld>
            <a:endParaRPr lang="en-US"/>
          </a:p>
        </p:txBody>
      </p:sp>
    </p:spTree>
    <p:extLst>
      <p:ext uri="{BB962C8B-B14F-4D97-AF65-F5344CB8AC3E}">
        <p14:creationId xmlns:p14="http://schemas.microsoft.com/office/powerpoint/2010/main" val="226320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EBA9EED-2DC6-CA46-8639-E81747E7C503}" type="slidenum">
              <a:rPr lang="en-US"/>
              <a:pPr>
                <a:defRPr/>
              </a:pPr>
              <a:t>‹#›</a:t>
            </a:fld>
            <a:endParaRPr lang="en-US"/>
          </a:p>
        </p:txBody>
      </p:sp>
    </p:spTree>
    <p:extLst>
      <p:ext uri="{BB962C8B-B14F-4D97-AF65-F5344CB8AC3E}">
        <p14:creationId xmlns:p14="http://schemas.microsoft.com/office/powerpoint/2010/main" val="687142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7E48911-EA44-484A-9A91-A29103386FC8}" type="slidenum">
              <a:rPr lang="en-US"/>
              <a:pPr>
                <a:defRPr/>
              </a:pPr>
              <a:t>‹#›</a:t>
            </a:fld>
            <a:endParaRPr lang="en-US"/>
          </a:p>
        </p:txBody>
      </p:sp>
    </p:spTree>
    <p:extLst>
      <p:ext uri="{BB962C8B-B14F-4D97-AF65-F5344CB8AC3E}">
        <p14:creationId xmlns:p14="http://schemas.microsoft.com/office/powerpoint/2010/main" val="1031698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8FDBDDC-7195-9044-A060-ADB452145640}" type="slidenum">
              <a:rPr lang="en-US"/>
              <a:pPr>
                <a:defRPr/>
              </a:pPr>
              <a:t>‹#›</a:t>
            </a:fld>
            <a:endParaRPr lang="en-US"/>
          </a:p>
        </p:txBody>
      </p:sp>
    </p:spTree>
    <p:extLst>
      <p:ext uri="{BB962C8B-B14F-4D97-AF65-F5344CB8AC3E}">
        <p14:creationId xmlns:p14="http://schemas.microsoft.com/office/powerpoint/2010/main" val="4175961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2539509-E741-934B-83FD-1141D67C2E2D}" type="slidenum">
              <a:rPr lang="en-US"/>
              <a:pPr>
                <a:defRPr/>
              </a:pPr>
              <a:t>‹#›</a:t>
            </a:fld>
            <a:endParaRPr lang="en-US"/>
          </a:p>
        </p:txBody>
      </p:sp>
    </p:spTree>
    <p:extLst>
      <p:ext uri="{BB962C8B-B14F-4D97-AF65-F5344CB8AC3E}">
        <p14:creationId xmlns:p14="http://schemas.microsoft.com/office/powerpoint/2010/main" val="149812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94623C7-449B-C74A-B7D1-AF2591D0D1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14333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F52673-C268-4A47-960C-46AE87AA8C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66276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C7177AF-3760-3C4F-B8E5-5FF7E4BFB98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054260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1EB7B8AA-1EF4-E54F-8874-4752351B363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08347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0D3D177-A175-E34C-A274-DC42245B42A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13142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F6E1FC1-CBCC-544F-B6FD-1D8E9E3DADA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891100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7D1F755-7AAE-264B-90C1-CE30038B4EF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69498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C976EE1-BB2D-9245-BE6B-8E4A641F2C2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117949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C4321D-F939-BA4B-A278-3322D22D55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310677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857DF6-D6EE-DA4D-B552-9A6E23EF35B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26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1660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71847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8993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52090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4372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60705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9927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08304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22724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9549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91298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E589F53-74CE-FF41-94AE-FB6BBE5098FA}" type="slidenum">
              <a:rPr lang="en-GB"/>
              <a:pPr>
                <a:defRPr/>
              </a:pPr>
              <a:t>‹#›</a:t>
            </a:fld>
            <a:endParaRPr lang="en-GB"/>
          </a:p>
        </p:txBody>
      </p:sp>
    </p:spTree>
    <p:extLst>
      <p:ext uri="{BB962C8B-B14F-4D97-AF65-F5344CB8AC3E}">
        <p14:creationId xmlns:p14="http://schemas.microsoft.com/office/powerpoint/2010/main" val="1611198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05F294-3061-874D-B4D5-5CEE379AD266}" type="slidenum">
              <a:rPr lang="en-GB"/>
              <a:pPr>
                <a:defRPr/>
              </a:pPr>
              <a:t>‹#›</a:t>
            </a:fld>
            <a:endParaRPr lang="en-GB"/>
          </a:p>
        </p:txBody>
      </p:sp>
    </p:spTree>
    <p:extLst>
      <p:ext uri="{BB962C8B-B14F-4D97-AF65-F5344CB8AC3E}">
        <p14:creationId xmlns:p14="http://schemas.microsoft.com/office/powerpoint/2010/main" val="29279334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8593D04-A23E-F34E-B633-AA88B1648BB5}" type="slidenum">
              <a:rPr lang="en-GB"/>
              <a:pPr>
                <a:defRPr/>
              </a:pPr>
              <a:t>‹#›</a:t>
            </a:fld>
            <a:endParaRPr lang="en-GB"/>
          </a:p>
        </p:txBody>
      </p:sp>
    </p:spTree>
    <p:extLst>
      <p:ext uri="{BB962C8B-B14F-4D97-AF65-F5344CB8AC3E}">
        <p14:creationId xmlns:p14="http://schemas.microsoft.com/office/powerpoint/2010/main" val="22977623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9FEFEA6-7EB2-9844-B4CB-D1A5B231B083}" type="slidenum">
              <a:rPr lang="en-GB"/>
              <a:pPr>
                <a:defRPr/>
              </a:pPr>
              <a:t>‹#›</a:t>
            </a:fld>
            <a:endParaRPr lang="en-GB"/>
          </a:p>
        </p:txBody>
      </p:sp>
    </p:spTree>
    <p:extLst>
      <p:ext uri="{BB962C8B-B14F-4D97-AF65-F5344CB8AC3E}">
        <p14:creationId xmlns:p14="http://schemas.microsoft.com/office/powerpoint/2010/main" val="31319593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F79D22-656D-6247-85B2-5DA6F1361E9D}" type="slidenum">
              <a:rPr lang="en-GB"/>
              <a:pPr>
                <a:defRPr/>
              </a:pPr>
              <a:t>‹#›</a:t>
            </a:fld>
            <a:endParaRPr lang="en-GB"/>
          </a:p>
        </p:txBody>
      </p:sp>
    </p:spTree>
    <p:extLst>
      <p:ext uri="{BB962C8B-B14F-4D97-AF65-F5344CB8AC3E}">
        <p14:creationId xmlns:p14="http://schemas.microsoft.com/office/powerpoint/2010/main" val="814241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B7AD175-E808-8E41-BD88-1BB32DCFDC68}" type="slidenum">
              <a:rPr lang="en-GB"/>
              <a:pPr>
                <a:defRPr/>
              </a:pPr>
              <a:t>‹#›</a:t>
            </a:fld>
            <a:endParaRPr lang="en-GB"/>
          </a:p>
        </p:txBody>
      </p:sp>
    </p:spTree>
    <p:extLst>
      <p:ext uri="{BB962C8B-B14F-4D97-AF65-F5344CB8AC3E}">
        <p14:creationId xmlns:p14="http://schemas.microsoft.com/office/powerpoint/2010/main" val="985980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A491F74-E644-3341-8EA2-6A9CA4915298}" type="slidenum">
              <a:rPr lang="en-GB"/>
              <a:pPr>
                <a:defRPr/>
              </a:pPr>
              <a:t>‹#›</a:t>
            </a:fld>
            <a:endParaRPr lang="en-GB"/>
          </a:p>
        </p:txBody>
      </p:sp>
    </p:spTree>
    <p:extLst>
      <p:ext uri="{BB962C8B-B14F-4D97-AF65-F5344CB8AC3E}">
        <p14:creationId xmlns:p14="http://schemas.microsoft.com/office/powerpoint/2010/main" val="3888918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432DFD-054D-2A40-B480-BA5C5ADAA699}" type="slidenum">
              <a:rPr lang="en-GB"/>
              <a:pPr>
                <a:defRPr/>
              </a:pPr>
              <a:t>‹#›</a:t>
            </a:fld>
            <a:endParaRPr lang="en-GB"/>
          </a:p>
        </p:txBody>
      </p:sp>
    </p:spTree>
    <p:extLst>
      <p:ext uri="{BB962C8B-B14F-4D97-AF65-F5344CB8AC3E}">
        <p14:creationId xmlns:p14="http://schemas.microsoft.com/office/powerpoint/2010/main" val="1859582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9CDAD3A-B727-114F-B534-ADE7F4AC44DF}" type="slidenum">
              <a:rPr lang="en-GB"/>
              <a:pPr>
                <a:defRPr/>
              </a:pPr>
              <a:t>‹#›</a:t>
            </a:fld>
            <a:endParaRPr lang="en-GB"/>
          </a:p>
        </p:txBody>
      </p:sp>
    </p:spTree>
    <p:extLst>
      <p:ext uri="{BB962C8B-B14F-4D97-AF65-F5344CB8AC3E}">
        <p14:creationId xmlns:p14="http://schemas.microsoft.com/office/powerpoint/2010/main" val="216737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5" Type="http://schemas.openxmlformats.org/officeDocument/2006/relationships/theme" Target="../theme/theme11.xml"/><Relationship Id="rId4"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4.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4.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5.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28CB82EF-95DD-CE44-ABD2-D6B4B66BE2C7}"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1527087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C86FD2F2-B644-2E46-85B3-4C0C36E4737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7741279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15/06/22</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93878263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fld id="{7428DFE3-FB2D-1B44-8888-34E1905159B9}"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4498046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0"/>
            <a:ext cx="8839200" cy="6858000"/>
            <a:chOff x="0" y="0"/>
            <a:chExt cx="5568" cy="4320"/>
          </a:xfrm>
        </p:grpSpPr>
        <p:grpSp>
          <p:nvGrpSpPr>
            <p:cNvPr id="155656" name="Group 3"/>
            <p:cNvGrpSpPr>
              <a:grpSpLocks/>
            </p:cNvGrpSpPr>
            <p:nvPr userDrawn="1"/>
          </p:nvGrpSpPr>
          <p:grpSpPr bwMode="auto">
            <a:xfrm>
              <a:off x="0" y="0"/>
              <a:ext cx="3216" cy="3072"/>
              <a:chOff x="0" y="0"/>
              <a:chExt cx="2928" cy="2784"/>
            </a:xfrm>
          </p:grpSpPr>
          <p:sp>
            <p:nvSpPr>
              <p:cNvPr id="15566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55657" name="Group 9"/>
            <p:cNvGrpSpPr>
              <a:grpSpLocks/>
            </p:cNvGrpSpPr>
            <p:nvPr userDrawn="1"/>
          </p:nvGrpSpPr>
          <p:grpSpPr bwMode="auto">
            <a:xfrm>
              <a:off x="2016" y="2016"/>
              <a:ext cx="2448" cy="2304"/>
              <a:chOff x="0" y="0"/>
              <a:chExt cx="2928" cy="2784"/>
            </a:xfrm>
          </p:grpSpPr>
          <p:sp>
            <p:nvSpPr>
              <p:cNvPr id="15566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55658" name="Group 15"/>
            <p:cNvGrpSpPr>
              <a:grpSpLocks/>
            </p:cNvGrpSpPr>
            <p:nvPr userDrawn="1"/>
          </p:nvGrpSpPr>
          <p:grpSpPr bwMode="auto">
            <a:xfrm>
              <a:off x="2832" y="96"/>
              <a:ext cx="2736" cy="2592"/>
              <a:chOff x="0" y="0"/>
              <a:chExt cx="2928" cy="2784"/>
            </a:xfrm>
          </p:grpSpPr>
          <p:sp>
            <p:nvSpPr>
              <p:cNvPr id="15565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2D725F9B-58DD-5A47-ACF6-01D2BFF7FFB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89833242"/>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defTabSz="914400" fontAlgn="base">
              <a:spcBef>
                <a:spcPct val="0"/>
              </a:spcBef>
              <a:spcAft>
                <a:spcPct val="0"/>
              </a:spcAft>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defTabSz="914400" fontAlgn="base">
              <a:spcBef>
                <a:spcPct val="0"/>
              </a:spcBef>
              <a:spcAft>
                <a:spcPct val="0"/>
              </a:spcAft>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defTabSz="914400" fontAlgn="base">
              <a:spcBef>
                <a:spcPct val="0"/>
              </a:spcBef>
              <a:spcAft>
                <a:spcPct val="0"/>
              </a:spcAft>
              <a:defRPr/>
            </a:pPr>
            <a:fld id="{F977E131-AB2E-9647-87C5-FB4A0E16919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7698281"/>
      </p:ext>
    </p:extLst>
  </p:cSld>
  <p:clrMap bg1="dk2" tx1="lt1" bg2="dk1" tx2="lt2" accent1="accent1" accent2="accent2" accent3="accent3" accent4="accent4" accent5="accent5" accent6="accent6" hlink="hlink" folHlink="folHlink"/>
  <p:sldLayoutIdLst>
    <p:sldLayoutId id="2147483950"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089997F2-88BE-AC41-BFA6-CEA22EF614D3}"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072635261"/>
      </p:ext>
    </p:extLst>
  </p:cSld>
  <p:clrMap bg1="lt1" tx1="dk1" bg2="lt2" tx2="dk2" accent1="accent1" accent2="accent2" accent3="accent3" accent4="accent4" accent5="accent5" accent6="accent6" hlink="hlink" folHlink="folHlink"/>
  <p:sldLayoutIdLst>
    <p:sldLayoutId id="214748395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D987311A-B911-6D48-8F13-5871492DFD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52472491"/>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A7695569-1AAD-8B4C-B621-0A5B4ED4ECA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59085114"/>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DFA1989C-F57D-554A-83B4-2E679066501A}"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273474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165212656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8839200" cy="6858000"/>
            <a:chOff x="0" y="0"/>
            <a:chExt cx="5568" cy="4320"/>
          </a:xfrm>
        </p:grpSpPr>
        <p:grpSp>
          <p:nvGrpSpPr>
            <p:cNvPr id="74760" name="Group 3"/>
            <p:cNvGrpSpPr>
              <a:grpSpLocks/>
            </p:cNvGrpSpPr>
            <p:nvPr userDrawn="1"/>
          </p:nvGrpSpPr>
          <p:grpSpPr bwMode="auto">
            <a:xfrm>
              <a:off x="0" y="0"/>
              <a:ext cx="3216" cy="3072"/>
              <a:chOff x="0" y="0"/>
              <a:chExt cx="2928" cy="2784"/>
            </a:xfrm>
          </p:grpSpPr>
          <p:sp>
            <p:nvSpPr>
              <p:cNvPr id="7477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74761" name="Group 9"/>
            <p:cNvGrpSpPr>
              <a:grpSpLocks/>
            </p:cNvGrpSpPr>
            <p:nvPr userDrawn="1"/>
          </p:nvGrpSpPr>
          <p:grpSpPr bwMode="auto">
            <a:xfrm>
              <a:off x="2016" y="2016"/>
              <a:ext cx="2448" cy="2304"/>
              <a:chOff x="0" y="0"/>
              <a:chExt cx="2928" cy="2784"/>
            </a:xfrm>
          </p:grpSpPr>
          <p:sp>
            <p:nvSpPr>
              <p:cNvPr id="7476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74762" name="Group 15"/>
            <p:cNvGrpSpPr>
              <a:grpSpLocks/>
            </p:cNvGrpSpPr>
            <p:nvPr userDrawn="1"/>
          </p:nvGrpSpPr>
          <p:grpSpPr bwMode="auto">
            <a:xfrm>
              <a:off x="2832" y="96"/>
              <a:ext cx="2736" cy="2592"/>
              <a:chOff x="0" y="0"/>
              <a:chExt cx="2928" cy="2784"/>
            </a:xfrm>
          </p:grpSpPr>
          <p:sp>
            <p:nvSpPr>
              <p:cNvPr id="7476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7475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F77E97CE-C27C-E448-A4A9-1965F1402C9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2249087"/>
      </p:ext>
    </p:extLst>
  </p:cSld>
  <p:clrMap bg1="dk2" tx1="lt1" bg2="dk1" tx2="lt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19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B864E62D-4DC5-4742-B7FA-F93E58FA6AB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190500558"/>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52DC43F-DABC-4B40-AB0A-1DC51B83F9FB}"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873534197"/>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01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defTabSz="914400" eaLnBrk="0" fontAlgn="base" hangingPunct="0">
              <a:spcAft>
                <a:spcPct val="0"/>
              </a:spcAft>
              <a:defRPr/>
            </a:pPr>
            <a:fld id="{7865248F-0810-8C40-8997-E4577F09E724}" type="slidenum">
              <a:rPr lang="en-US">
                <a:solidFill>
                  <a:srgbClr val="003300"/>
                </a:solidFill>
                <a:ea typeface="ＭＳ Ｐゴシック" charset="0"/>
                <a:cs typeface="ＭＳ Ｐゴシック" charset="0"/>
              </a:rPr>
              <a:pPr defTabSz="914400" eaLnBrk="0" fontAlgn="base" hangingPunct="0">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389890107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8973552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2.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2.xml"/><Relationship Id="rId1" Type="http://schemas.openxmlformats.org/officeDocument/2006/relationships/themeOverride" Target="../theme/themeOverr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86.xml"/><Relationship Id="rId1" Type="http://schemas.openxmlformats.org/officeDocument/2006/relationships/themeOverride" Target="../theme/themeOverride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2.xml"/><Relationship Id="rId1" Type="http://schemas.openxmlformats.org/officeDocument/2006/relationships/themeOverride" Target="../theme/themeOverride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2.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2.xml"/><Relationship Id="rId1" Type="http://schemas.openxmlformats.org/officeDocument/2006/relationships/themeOverride" Target="../theme/themeOverride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9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3.xml"/><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9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02.xml"/><Relationship Id="rId1" Type="http://schemas.openxmlformats.org/officeDocument/2006/relationships/themeOverride" Target="../theme/themeOverride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02.xml"/><Relationship Id="rId1" Type="http://schemas.openxmlformats.org/officeDocument/2006/relationships/themeOverride" Target="../theme/themeOverride10.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02.xml"/><Relationship Id="rId1" Type="http://schemas.openxmlformats.org/officeDocument/2006/relationships/themeOverride" Target="../theme/themeOverride1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2.xml"/><Relationship Id="rId1" Type="http://schemas.openxmlformats.org/officeDocument/2006/relationships/themeOverride" Target="../theme/themeOverride1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02.xml"/><Relationship Id="rId1" Type="http://schemas.openxmlformats.org/officeDocument/2006/relationships/themeOverride" Target="../theme/themeOverride1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02.xml"/><Relationship Id="rId1" Type="http://schemas.openxmlformats.org/officeDocument/2006/relationships/themeOverride" Target="../theme/themeOverride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02.xml"/><Relationship Id="rId1" Type="http://schemas.openxmlformats.org/officeDocument/2006/relationships/themeOverride" Target="../theme/themeOverride15.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9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140.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140.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140.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143.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6.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391851"/>
            <a:ext cx="517815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Nahum</a:t>
            </a:r>
          </a:p>
        </p:txBody>
      </p:sp>
      <p:sp>
        <p:nvSpPr>
          <p:cNvPr id="900098" name="Rectangle 2"/>
          <p:cNvSpPr>
            <a:spLocks noGrp="1" noChangeArrowheads="1"/>
          </p:cNvSpPr>
          <p:nvPr>
            <p:ph type="ctrTitle"/>
          </p:nvPr>
        </p:nvSpPr>
        <p:spPr>
          <a:xfrm>
            <a:off x="0" y="1046826"/>
            <a:ext cx="516466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Patient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pic>
        <p:nvPicPr>
          <p:cNvPr id="2" name="Picture 1"/>
          <p:cNvPicPr>
            <a:picLocks noChangeAspect="1"/>
          </p:cNvPicPr>
          <p:nvPr/>
        </p:nvPicPr>
        <p:blipFill>
          <a:blip r:embed="rId3"/>
          <a:stretch>
            <a:fillRect/>
          </a:stretch>
        </p:blipFill>
        <p:spPr>
          <a:xfrm>
            <a:off x="5164667" y="-1"/>
            <a:ext cx="3955520" cy="5926291"/>
          </a:xfrm>
          <a:prstGeom prst="rect">
            <a:avLst/>
          </a:prstGeom>
        </p:spPr>
      </p:pic>
    </p:spTree>
    <p:extLst>
      <p:ext uri="{BB962C8B-B14F-4D97-AF65-F5344CB8AC3E}">
        <p14:creationId xmlns:p14="http://schemas.microsoft.com/office/powerpoint/2010/main" val="1808405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 Prophetic Word for a Day of Military Might</a:t>
            </a: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spTree>
    <p:extLst>
      <p:ext uri="{BB962C8B-B14F-4D97-AF65-F5344CB8AC3E}">
        <p14:creationId xmlns:p14="http://schemas.microsoft.com/office/powerpoint/2010/main" val="41085949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1"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2"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3"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4"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5"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6"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82280"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342</a:t>
            </a:r>
            <a:endParaRPr lang="en-US" sz="2000" b="1">
              <a:solidFill>
                <a:srgbClr val="FFFFFF"/>
              </a:solidFill>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931</a:t>
            </a:r>
          </a:p>
        </p:txBody>
      </p:sp>
      <p:sp>
        <p:nvSpPr>
          <p:cNvPr id="8204" name="Rectangle 12"/>
          <p:cNvSpPr>
            <a:spLocks noChangeArrowheads="1"/>
          </p:cNvSpPr>
          <p:nvPr/>
        </p:nvSpPr>
        <p:spPr bwMode="auto">
          <a:xfrm>
            <a:off x="3581400" y="3048000"/>
            <a:ext cx="9906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722</a:t>
            </a:r>
          </a:p>
        </p:txBody>
      </p:sp>
      <p:sp>
        <p:nvSpPr>
          <p:cNvPr id="8205" name="Rectangle 13"/>
          <p:cNvSpPr>
            <a:spLocks noChangeArrowheads="1"/>
          </p:cNvSpPr>
          <p:nvPr/>
        </p:nvSpPr>
        <p:spPr bwMode="auto">
          <a:xfrm>
            <a:off x="1524000" y="6248400"/>
            <a:ext cx="9906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8206" name="Rectangle 14"/>
          <p:cNvSpPr>
            <a:spLocks noChangeArrowheads="1"/>
          </p:cNvSpPr>
          <p:nvPr/>
        </p:nvSpPr>
        <p:spPr bwMode="auto">
          <a:xfrm>
            <a:off x="7467600" y="16764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Obadiah</a:t>
            </a:r>
          </a:p>
        </p:txBody>
      </p:sp>
      <p:sp>
        <p:nvSpPr>
          <p:cNvPr id="8207" name="Rectangle 15"/>
          <p:cNvSpPr>
            <a:spLocks noChangeArrowheads="1"/>
          </p:cNvSpPr>
          <p:nvPr/>
        </p:nvSpPr>
        <p:spPr bwMode="auto">
          <a:xfrm>
            <a:off x="-76200" y="34290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Jo</a:t>
            </a:r>
            <a:r>
              <a:rPr lang="en-US" sz="2800" dirty="0">
                <a:solidFill>
                  <a:srgbClr val="FFFF00"/>
                </a:solidFill>
                <a:latin typeface="Arial"/>
                <a:ea typeface="ＭＳ Ｐゴシック" charset="0"/>
                <a:cs typeface="Arial"/>
              </a:rPr>
              <a:t>nah</a:t>
            </a:r>
          </a:p>
        </p:txBody>
      </p:sp>
      <p:sp>
        <p:nvSpPr>
          <p:cNvPr id="8208" name="Rectangle 16"/>
          <p:cNvSpPr>
            <a:spLocks noChangeArrowheads="1"/>
          </p:cNvSpPr>
          <p:nvPr/>
        </p:nvSpPr>
        <p:spPr bwMode="auto">
          <a:xfrm>
            <a:off x="1143000" y="34290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Amos</a:t>
            </a:r>
          </a:p>
        </p:txBody>
      </p:sp>
      <p:sp>
        <p:nvSpPr>
          <p:cNvPr id="8209" name="Rectangle 17"/>
          <p:cNvSpPr>
            <a:spLocks noChangeArrowheads="1"/>
          </p:cNvSpPr>
          <p:nvPr/>
        </p:nvSpPr>
        <p:spPr bwMode="auto">
          <a:xfrm>
            <a:off x="2438400" y="34290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Hosea</a:t>
            </a:r>
          </a:p>
        </p:txBody>
      </p:sp>
      <p:sp>
        <p:nvSpPr>
          <p:cNvPr id="8210" name="Rectangle 18"/>
          <p:cNvSpPr>
            <a:spLocks noChangeArrowheads="1"/>
          </p:cNvSpPr>
          <p:nvPr/>
        </p:nvSpPr>
        <p:spPr bwMode="auto">
          <a:xfrm>
            <a:off x="2743200" y="37719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Isaiah</a:t>
            </a:r>
          </a:p>
        </p:txBody>
      </p:sp>
      <p:sp>
        <p:nvSpPr>
          <p:cNvPr id="8211" name="Rectangle 19"/>
          <p:cNvSpPr>
            <a:spLocks noChangeArrowheads="1"/>
          </p:cNvSpPr>
          <p:nvPr/>
        </p:nvSpPr>
        <p:spPr bwMode="auto">
          <a:xfrm>
            <a:off x="2971800" y="41148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Micah</a:t>
            </a:r>
          </a:p>
        </p:txBody>
      </p:sp>
      <p:sp>
        <p:nvSpPr>
          <p:cNvPr id="8212" name="Rectangle 20"/>
          <p:cNvSpPr>
            <a:spLocks noChangeArrowheads="1"/>
          </p:cNvSpPr>
          <p:nvPr/>
        </p:nvSpPr>
        <p:spPr bwMode="auto">
          <a:xfrm>
            <a:off x="5334000" y="40386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dirty="0">
                <a:solidFill>
                  <a:srgbClr val="FFFF00"/>
                </a:solidFill>
                <a:latin typeface="Arial"/>
                <a:ea typeface="ＭＳ Ｐゴシック" charset="0"/>
                <a:cs typeface="Arial"/>
              </a:rPr>
              <a:t>Nah</a:t>
            </a:r>
            <a:r>
              <a:rPr lang="en-US" sz="2800" dirty="0">
                <a:solidFill>
                  <a:srgbClr val="FFFFFF"/>
                </a:solidFill>
                <a:latin typeface="Arial"/>
                <a:ea typeface="ＭＳ Ｐゴシック" charset="0"/>
                <a:cs typeface="Arial"/>
              </a:rPr>
              <a:t>um</a:t>
            </a:r>
          </a:p>
        </p:txBody>
      </p:sp>
      <p:sp>
        <p:nvSpPr>
          <p:cNvPr id="182291"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35199" name="Rectangle 33"/>
          <p:cNvSpPr>
            <a:spLocks noChangeArrowheads="1"/>
          </p:cNvSpPr>
          <p:nvPr/>
        </p:nvSpPr>
        <p:spPr bwMode="auto">
          <a:xfrm>
            <a:off x="0" y="762000"/>
            <a:ext cx="2057400" cy="6096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kumimoji="1" lang="en-US" sz="2800">
                <a:solidFill>
                  <a:srgbClr val="EAEAEA"/>
                </a:solidFill>
                <a:latin typeface="Arial"/>
                <a:ea typeface="ＭＳ Ｐゴシック" charset="0"/>
                <a:cs typeface="Arial"/>
              </a:rPr>
              <a:t>Key Dates</a:t>
            </a:r>
          </a:p>
        </p:txBody>
      </p:sp>
      <p:sp>
        <p:nvSpPr>
          <p:cNvPr id="182293"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914400" eaLnBrk="0" fontAlgn="base" hangingPunct="0">
              <a:spcBef>
                <a:spcPct val="0"/>
              </a:spcBef>
              <a:spcAft>
                <a:spcPct val="0"/>
              </a:spcAft>
            </a:pPr>
            <a:r>
              <a:rPr lang="en-US" sz="3200" kern="10">
                <a:ln w="9525">
                  <a:round/>
                  <a:headEnd/>
                  <a:tailEnd/>
                </a:ln>
                <a:gradFill rotWithShape="1">
                  <a:gsLst>
                    <a:gs pos="0">
                      <a:srgbClr val="FFFFCC"/>
                    </a:gs>
                    <a:gs pos="100000">
                      <a:srgbClr val="FF9999"/>
                    </a:gs>
                  </a:gsLst>
                  <a:lin ang="5400000" scaled="1"/>
                </a:gradFill>
                <a:latin typeface="Arial"/>
                <a:ea typeface="Arial"/>
                <a:cs typeface="Arial"/>
              </a:rPr>
              <a:t>Placing the Prophets</a:t>
            </a:r>
          </a:p>
        </p:txBody>
      </p:sp>
    </p:spTree>
    <p:extLst>
      <p:ext uri="{BB962C8B-B14F-4D97-AF65-F5344CB8AC3E}">
        <p14:creationId xmlns:p14="http://schemas.microsoft.com/office/powerpoint/2010/main" val="3359742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7"/>
                                        </p:tgtEl>
                                        <p:attrNameLst>
                                          <p:attrName>style.visibility</p:attrName>
                                        </p:attrNameLst>
                                      </p:cBhvr>
                                      <p:to>
                                        <p:strVal val="visible"/>
                                      </p:to>
                                    </p:set>
                                    <p:anim calcmode="lin" valueType="num">
                                      <p:cBhvr additive="base">
                                        <p:cTn id="7" dur="500" fill="hold"/>
                                        <p:tgtEl>
                                          <p:spTgt spid="8207"/>
                                        </p:tgtEl>
                                        <p:attrNameLst>
                                          <p:attrName>ppt_x</p:attrName>
                                        </p:attrNameLst>
                                      </p:cBhvr>
                                      <p:tavLst>
                                        <p:tav tm="0">
                                          <p:val>
                                            <p:strVal val="0-#ppt_w/2"/>
                                          </p:val>
                                        </p:tav>
                                        <p:tav tm="100000">
                                          <p:val>
                                            <p:strVal val="#ppt_x"/>
                                          </p:val>
                                        </p:tav>
                                      </p:tavLst>
                                    </p:anim>
                                    <p:anim calcmode="lin" valueType="num">
                                      <p:cBhvr additive="base">
                                        <p:cTn id="8"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8"/>
                                        </p:tgtEl>
                                        <p:attrNameLst>
                                          <p:attrName>style.visibility</p:attrName>
                                        </p:attrNameLst>
                                      </p:cBhvr>
                                      <p:to>
                                        <p:strVal val="visible"/>
                                      </p:to>
                                    </p:set>
                                    <p:anim calcmode="lin" valueType="num">
                                      <p:cBhvr additive="base">
                                        <p:cTn id="13" dur="500" fill="hold"/>
                                        <p:tgtEl>
                                          <p:spTgt spid="8208"/>
                                        </p:tgtEl>
                                        <p:attrNameLst>
                                          <p:attrName>ppt_x</p:attrName>
                                        </p:attrNameLst>
                                      </p:cBhvr>
                                      <p:tavLst>
                                        <p:tav tm="0">
                                          <p:val>
                                            <p:strVal val="0-#ppt_w/2"/>
                                          </p:val>
                                        </p:tav>
                                        <p:tav tm="100000">
                                          <p:val>
                                            <p:strVal val="#ppt_x"/>
                                          </p:val>
                                        </p:tav>
                                      </p:tavLst>
                                    </p:anim>
                                    <p:anim calcmode="lin" valueType="num">
                                      <p:cBhvr additive="base">
                                        <p:cTn id="14"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9"/>
                                        </p:tgtEl>
                                        <p:attrNameLst>
                                          <p:attrName>style.visibility</p:attrName>
                                        </p:attrNameLst>
                                      </p:cBhvr>
                                      <p:to>
                                        <p:strVal val="visible"/>
                                      </p:to>
                                    </p:set>
                                    <p:anim calcmode="lin" valueType="num">
                                      <p:cBhvr additive="base">
                                        <p:cTn id="19" dur="500" fill="hold"/>
                                        <p:tgtEl>
                                          <p:spTgt spid="8209"/>
                                        </p:tgtEl>
                                        <p:attrNameLst>
                                          <p:attrName>ppt_x</p:attrName>
                                        </p:attrNameLst>
                                      </p:cBhvr>
                                      <p:tavLst>
                                        <p:tav tm="0">
                                          <p:val>
                                            <p:strVal val="0-#ppt_w/2"/>
                                          </p:val>
                                        </p:tav>
                                        <p:tav tm="100000">
                                          <p:val>
                                            <p:strVal val="#ppt_x"/>
                                          </p:val>
                                        </p:tav>
                                      </p:tavLst>
                                    </p:anim>
                                    <p:anim calcmode="lin" valueType="num">
                                      <p:cBhvr additive="base">
                                        <p:cTn id="20"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10"/>
                                        </p:tgtEl>
                                        <p:attrNameLst>
                                          <p:attrName>style.visibility</p:attrName>
                                        </p:attrNameLst>
                                      </p:cBhvr>
                                      <p:to>
                                        <p:strVal val="visible"/>
                                      </p:to>
                                    </p:set>
                                    <p:anim calcmode="lin" valueType="num">
                                      <p:cBhvr additive="base">
                                        <p:cTn id="25" dur="500" fill="hold"/>
                                        <p:tgtEl>
                                          <p:spTgt spid="8210"/>
                                        </p:tgtEl>
                                        <p:attrNameLst>
                                          <p:attrName>ppt_x</p:attrName>
                                        </p:attrNameLst>
                                      </p:cBhvr>
                                      <p:tavLst>
                                        <p:tav tm="0">
                                          <p:val>
                                            <p:strVal val="0-#ppt_w/2"/>
                                          </p:val>
                                        </p:tav>
                                        <p:tav tm="100000">
                                          <p:val>
                                            <p:strVal val="#ppt_x"/>
                                          </p:val>
                                        </p:tav>
                                      </p:tavLst>
                                    </p:anim>
                                    <p:anim calcmode="lin" valueType="num">
                                      <p:cBhvr additive="base">
                                        <p:cTn id="26"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11"/>
                                        </p:tgtEl>
                                        <p:attrNameLst>
                                          <p:attrName>style.visibility</p:attrName>
                                        </p:attrNameLst>
                                      </p:cBhvr>
                                      <p:to>
                                        <p:strVal val="visible"/>
                                      </p:to>
                                    </p:set>
                                    <p:anim calcmode="lin" valueType="num">
                                      <p:cBhvr additive="base">
                                        <p:cTn id="31" dur="500" fill="hold"/>
                                        <p:tgtEl>
                                          <p:spTgt spid="8211"/>
                                        </p:tgtEl>
                                        <p:attrNameLst>
                                          <p:attrName>ppt_x</p:attrName>
                                        </p:attrNameLst>
                                      </p:cBhvr>
                                      <p:tavLst>
                                        <p:tav tm="0">
                                          <p:val>
                                            <p:strVal val="0-#ppt_w/2"/>
                                          </p:val>
                                        </p:tav>
                                        <p:tav tm="100000">
                                          <p:val>
                                            <p:strVal val="#ppt_x"/>
                                          </p:val>
                                        </p:tav>
                                      </p:tavLst>
                                    </p:anim>
                                    <p:anim calcmode="lin" valueType="num">
                                      <p:cBhvr additive="base">
                                        <p:cTn id="32"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12"/>
                                        </p:tgtEl>
                                        <p:attrNameLst>
                                          <p:attrName>style.visibility</p:attrName>
                                        </p:attrNameLst>
                                      </p:cBhvr>
                                      <p:to>
                                        <p:strVal val="visible"/>
                                      </p:to>
                                    </p:set>
                                    <p:anim calcmode="lin" valueType="num">
                                      <p:cBhvr additive="base">
                                        <p:cTn id="37" dur="500" fill="hold"/>
                                        <p:tgtEl>
                                          <p:spTgt spid="8212"/>
                                        </p:tgtEl>
                                        <p:attrNameLst>
                                          <p:attrName>ppt_x</p:attrName>
                                        </p:attrNameLst>
                                      </p:cBhvr>
                                      <p:tavLst>
                                        <p:tav tm="0">
                                          <p:val>
                                            <p:strVal val="0-#ppt_w/2"/>
                                          </p:val>
                                        </p:tav>
                                        <p:tav tm="100000">
                                          <p:val>
                                            <p:strVal val="#ppt_x"/>
                                          </p:val>
                                        </p:tav>
                                      </p:tavLst>
                                    </p:anim>
                                    <p:anim calcmode="lin" valueType="num">
                                      <p:cBhvr additive="base">
                                        <p:cTn id="38"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autoUpdateAnimBg="0"/>
      <p:bldP spid="8208" grpId="0" autoUpdateAnimBg="0"/>
      <p:bldP spid="8209" grpId="0" autoUpdateAnimBg="0"/>
      <p:bldP spid="8210" grpId="0" autoUpdateAnimBg="0"/>
      <p:bldP spid="8211" grpId="0" autoUpdateAnimBg="0"/>
      <p:bldP spid="821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439738" y="5516563"/>
            <a:ext cx="2913063" cy="1411287"/>
          </a:xfrm>
          <a:custGeom>
            <a:avLst/>
            <a:gdLst>
              <a:gd name="T0" fmla="*/ 427577 w 2912575"/>
              <a:gd name="T1" fmla="*/ 368358 h 1410729"/>
              <a:gd name="T2" fmla="*/ 488658 w 2912575"/>
              <a:gd name="T3" fmla="*/ 343916 h 1410729"/>
              <a:gd name="T4" fmla="*/ 830718 w 2912575"/>
              <a:gd name="T5" fmla="*/ 319475 h 1410729"/>
              <a:gd name="T6" fmla="*/ 916233 w 2912575"/>
              <a:gd name="T7" fmla="*/ 295035 h 1410729"/>
              <a:gd name="T8" fmla="*/ 1087264 w 2912575"/>
              <a:gd name="T9" fmla="*/ 282814 h 1410729"/>
              <a:gd name="T10" fmla="*/ 1258295 w 2912575"/>
              <a:gd name="T11" fmla="*/ 295035 h 1410729"/>
              <a:gd name="T12" fmla="*/ 1319376 w 2912575"/>
              <a:gd name="T13" fmla="*/ 307254 h 1410729"/>
              <a:gd name="T14" fmla="*/ 1539273 w 2912575"/>
              <a:gd name="T15" fmla="*/ 295035 h 1410729"/>
              <a:gd name="T16" fmla="*/ 1575922 w 2912575"/>
              <a:gd name="T17" fmla="*/ 282814 h 1410729"/>
              <a:gd name="T18" fmla="*/ 1649220 w 2912575"/>
              <a:gd name="T19" fmla="*/ 246151 h 1410729"/>
              <a:gd name="T20" fmla="*/ 1722520 w 2912575"/>
              <a:gd name="T21" fmla="*/ 197269 h 1410729"/>
              <a:gd name="T22" fmla="*/ 1759169 w 2912575"/>
              <a:gd name="T23" fmla="*/ 172827 h 1410729"/>
              <a:gd name="T24" fmla="*/ 2113445 w 2912575"/>
              <a:gd name="T25" fmla="*/ 136166 h 1410729"/>
              <a:gd name="T26" fmla="*/ 2235610 w 2912575"/>
              <a:gd name="T27" fmla="*/ 99503 h 1410729"/>
              <a:gd name="T28" fmla="*/ 2308909 w 2912575"/>
              <a:gd name="T29" fmla="*/ 62842 h 1410729"/>
              <a:gd name="T30" fmla="*/ 2321126 w 2912575"/>
              <a:gd name="T31" fmla="*/ 26179 h 1410729"/>
              <a:gd name="T32" fmla="*/ 2455505 w 2912575"/>
              <a:gd name="T33" fmla="*/ 13960 h 1410729"/>
              <a:gd name="T34" fmla="*/ 2565455 w 2912575"/>
              <a:gd name="T35" fmla="*/ 50621 h 1410729"/>
              <a:gd name="T36" fmla="*/ 2602104 w 2912575"/>
              <a:gd name="T37" fmla="*/ 62842 h 1410729"/>
              <a:gd name="T38" fmla="*/ 2724267 w 2912575"/>
              <a:gd name="T39" fmla="*/ 50621 h 1410729"/>
              <a:gd name="T40" fmla="*/ 2773134 w 2912575"/>
              <a:gd name="T41" fmla="*/ 38400 h 1410729"/>
              <a:gd name="T42" fmla="*/ 2895298 w 2912575"/>
              <a:gd name="T43" fmla="*/ 13960 h 1410729"/>
              <a:gd name="T44" fmla="*/ 2895298 w 2912575"/>
              <a:gd name="T45" fmla="*/ 160607 h 1410729"/>
              <a:gd name="T46" fmla="*/ 2858649 w 2912575"/>
              <a:gd name="T47" fmla="*/ 172827 h 1410729"/>
              <a:gd name="T48" fmla="*/ 2785351 w 2912575"/>
              <a:gd name="T49" fmla="*/ 221711 h 1410729"/>
              <a:gd name="T50" fmla="*/ 2712051 w 2912575"/>
              <a:gd name="T51" fmla="*/ 295035 h 1410729"/>
              <a:gd name="T52" fmla="*/ 2638753 w 2912575"/>
              <a:gd name="T53" fmla="*/ 343916 h 1410729"/>
              <a:gd name="T54" fmla="*/ 2602104 w 2912575"/>
              <a:gd name="T55" fmla="*/ 368358 h 1410729"/>
              <a:gd name="T56" fmla="*/ 2577671 w 2912575"/>
              <a:gd name="T57" fmla="*/ 405019 h 1410729"/>
              <a:gd name="T58" fmla="*/ 2504372 w 2912575"/>
              <a:gd name="T59" fmla="*/ 453901 h 1410729"/>
              <a:gd name="T60" fmla="*/ 2443289 w 2912575"/>
              <a:gd name="T61" fmla="*/ 527225 h 1410729"/>
              <a:gd name="T62" fmla="*/ 2382207 w 2912575"/>
              <a:gd name="T63" fmla="*/ 588330 h 1410729"/>
              <a:gd name="T64" fmla="*/ 2296693 w 2912575"/>
              <a:gd name="T65" fmla="*/ 673873 h 1410729"/>
              <a:gd name="T66" fmla="*/ 2260044 w 2912575"/>
              <a:gd name="T67" fmla="*/ 698315 h 1410729"/>
              <a:gd name="T68" fmla="*/ 2186744 w 2912575"/>
              <a:gd name="T69" fmla="*/ 722757 h 1410729"/>
              <a:gd name="T70" fmla="*/ 2076796 w 2912575"/>
              <a:gd name="T71" fmla="*/ 808301 h 1410729"/>
              <a:gd name="T72" fmla="*/ 2052364 w 2912575"/>
              <a:gd name="T73" fmla="*/ 844963 h 1410729"/>
              <a:gd name="T74" fmla="*/ 2040147 w 2912575"/>
              <a:gd name="T75" fmla="*/ 1174921 h 1410729"/>
              <a:gd name="T76" fmla="*/ 2064580 w 2912575"/>
              <a:gd name="T77" fmla="*/ 1248245 h 1410729"/>
              <a:gd name="T78" fmla="*/ 2052364 w 2912575"/>
              <a:gd name="T79" fmla="*/ 1309348 h 1410729"/>
              <a:gd name="T80" fmla="*/ 1979065 w 2912575"/>
              <a:gd name="T81" fmla="*/ 1333789 h 1410729"/>
              <a:gd name="T82" fmla="*/ 1942415 w 2912575"/>
              <a:gd name="T83" fmla="*/ 1346010 h 1410729"/>
              <a:gd name="T84" fmla="*/ 1771386 w 2912575"/>
              <a:gd name="T85" fmla="*/ 1370452 h 1410729"/>
              <a:gd name="T86" fmla="*/ 1013966 w 2912575"/>
              <a:gd name="T87" fmla="*/ 1382672 h 1410729"/>
              <a:gd name="T88" fmla="*/ 354277 w 2912575"/>
              <a:gd name="T89" fmla="*/ 1394893 h 1410729"/>
              <a:gd name="T90" fmla="*/ 317627 w 2912575"/>
              <a:gd name="T91" fmla="*/ 1382672 h 1410729"/>
              <a:gd name="T92" fmla="*/ 256546 w 2912575"/>
              <a:gd name="T93" fmla="*/ 1358231 h 1410729"/>
              <a:gd name="T94" fmla="*/ 134382 w 2912575"/>
              <a:gd name="T95" fmla="*/ 1321569 h 1410729"/>
              <a:gd name="T96" fmla="*/ 97731 w 2912575"/>
              <a:gd name="T97" fmla="*/ 1297128 h 1410729"/>
              <a:gd name="T98" fmla="*/ 61082 w 2912575"/>
              <a:gd name="T99" fmla="*/ 1223804 h 1410729"/>
              <a:gd name="T100" fmla="*/ 24433 w 2912575"/>
              <a:gd name="T101" fmla="*/ 1138259 h 1410729"/>
              <a:gd name="T102" fmla="*/ 0 w 2912575"/>
              <a:gd name="T103" fmla="*/ 1016053 h 1410729"/>
              <a:gd name="T104" fmla="*/ 24433 w 2912575"/>
              <a:gd name="T105" fmla="*/ 747197 h 1410729"/>
              <a:gd name="T106" fmla="*/ 61082 w 2912575"/>
              <a:gd name="T107" fmla="*/ 710536 h 1410729"/>
              <a:gd name="T108" fmla="*/ 146599 w 2912575"/>
              <a:gd name="T109" fmla="*/ 600549 h 1410729"/>
              <a:gd name="T110" fmla="*/ 183248 w 2912575"/>
              <a:gd name="T111" fmla="*/ 576109 h 1410729"/>
              <a:gd name="T112" fmla="*/ 207680 w 2912575"/>
              <a:gd name="T113" fmla="*/ 527225 h 1410729"/>
              <a:gd name="T114" fmla="*/ 244329 w 2912575"/>
              <a:gd name="T115" fmla="*/ 502785 h 1410729"/>
              <a:gd name="T116" fmla="*/ 280978 w 2912575"/>
              <a:gd name="T117" fmla="*/ 466122 h 1410729"/>
              <a:gd name="T118" fmla="*/ 317627 w 2912575"/>
              <a:gd name="T119" fmla="*/ 441682 h 1410729"/>
              <a:gd name="T120" fmla="*/ 390926 w 2912575"/>
              <a:gd name="T121" fmla="*/ 380577 h 1410729"/>
              <a:gd name="T122" fmla="*/ 403144 w 2912575"/>
              <a:gd name="T123" fmla="*/ 307254 h 14107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575" h="1410729">
                <a:moveTo>
                  <a:pt x="427433" y="368066"/>
                </a:moveTo>
                <a:cubicBezTo>
                  <a:pt x="447787" y="359925"/>
                  <a:pt x="467968" y="351340"/>
                  <a:pt x="488494" y="343644"/>
                </a:cubicBezTo>
                <a:cubicBezTo>
                  <a:pt x="605174" y="299895"/>
                  <a:pt x="643478" y="326701"/>
                  <a:pt x="830440" y="319223"/>
                </a:cubicBezTo>
                <a:cubicBezTo>
                  <a:pt x="853599" y="311504"/>
                  <a:pt x="892924" y="297357"/>
                  <a:pt x="915927" y="294801"/>
                </a:cubicBezTo>
                <a:cubicBezTo>
                  <a:pt x="972714" y="288492"/>
                  <a:pt x="1029909" y="286660"/>
                  <a:pt x="1086900" y="282590"/>
                </a:cubicBezTo>
                <a:cubicBezTo>
                  <a:pt x="1143891" y="286660"/>
                  <a:pt x="1201051" y="288820"/>
                  <a:pt x="1257873" y="294801"/>
                </a:cubicBezTo>
                <a:cubicBezTo>
                  <a:pt x="1278516" y="296974"/>
                  <a:pt x="1298177" y="307012"/>
                  <a:pt x="1318934" y="307012"/>
                </a:cubicBezTo>
                <a:cubicBezTo>
                  <a:pt x="1392321" y="307012"/>
                  <a:pt x="1465483" y="298871"/>
                  <a:pt x="1538757" y="294801"/>
                </a:cubicBezTo>
                <a:cubicBezTo>
                  <a:pt x="1550969" y="290731"/>
                  <a:pt x="1563880" y="288346"/>
                  <a:pt x="1575394" y="282590"/>
                </a:cubicBezTo>
                <a:cubicBezTo>
                  <a:pt x="1670090" y="235247"/>
                  <a:pt x="1556579" y="276650"/>
                  <a:pt x="1648668" y="245957"/>
                </a:cubicBezTo>
                <a:cubicBezTo>
                  <a:pt x="1718119" y="176514"/>
                  <a:pt x="1651248" y="232456"/>
                  <a:pt x="1721942" y="197113"/>
                </a:cubicBezTo>
                <a:cubicBezTo>
                  <a:pt x="1735070" y="190550"/>
                  <a:pt x="1745167" y="178651"/>
                  <a:pt x="1758579" y="172691"/>
                </a:cubicBezTo>
                <a:cubicBezTo>
                  <a:pt x="1875819" y="120590"/>
                  <a:pt x="1969725" y="142275"/>
                  <a:pt x="2112737" y="136058"/>
                </a:cubicBezTo>
                <a:cubicBezTo>
                  <a:pt x="2140044" y="129232"/>
                  <a:pt x="2217021" y="111317"/>
                  <a:pt x="2234861" y="99425"/>
                </a:cubicBezTo>
                <a:cubicBezTo>
                  <a:pt x="2282209" y="67863"/>
                  <a:pt x="2257574" y="79644"/>
                  <a:pt x="2308135" y="62792"/>
                </a:cubicBezTo>
                <a:cubicBezTo>
                  <a:pt x="2312206" y="50581"/>
                  <a:pt x="2312306" y="36210"/>
                  <a:pt x="2320348" y="26159"/>
                </a:cubicBezTo>
                <a:cubicBezTo>
                  <a:pt x="2357165" y="-19857"/>
                  <a:pt x="2403083" y="7499"/>
                  <a:pt x="2454683" y="13948"/>
                </a:cubicBezTo>
                <a:lnTo>
                  <a:pt x="2564595" y="50581"/>
                </a:lnTo>
                <a:lnTo>
                  <a:pt x="2601232" y="62792"/>
                </a:lnTo>
                <a:cubicBezTo>
                  <a:pt x="2641940" y="58722"/>
                  <a:pt x="2682855" y="56366"/>
                  <a:pt x="2723355" y="50581"/>
                </a:cubicBezTo>
                <a:cubicBezTo>
                  <a:pt x="2739971" y="48208"/>
                  <a:pt x="2755747" y="41661"/>
                  <a:pt x="2772205" y="38370"/>
                </a:cubicBezTo>
                <a:cubicBezTo>
                  <a:pt x="2921916" y="8431"/>
                  <a:pt x="2780868" y="42310"/>
                  <a:pt x="2894328" y="13948"/>
                </a:cubicBezTo>
                <a:cubicBezTo>
                  <a:pt x="2912570" y="68669"/>
                  <a:pt x="2924074" y="86122"/>
                  <a:pt x="2894328" y="160480"/>
                </a:cubicBezTo>
                <a:cubicBezTo>
                  <a:pt x="2889547" y="172432"/>
                  <a:pt x="2868944" y="166440"/>
                  <a:pt x="2857691" y="172691"/>
                </a:cubicBezTo>
                <a:cubicBezTo>
                  <a:pt x="2832030" y="186945"/>
                  <a:pt x="2805174" y="200780"/>
                  <a:pt x="2784417" y="221535"/>
                </a:cubicBezTo>
                <a:cubicBezTo>
                  <a:pt x="2759992" y="245957"/>
                  <a:pt x="2739883" y="275643"/>
                  <a:pt x="2711143" y="294801"/>
                </a:cubicBezTo>
                <a:lnTo>
                  <a:pt x="2637869" y="343644"/>
                </a:lnTo>
                <a:lnTo>
                  <a:pt x="2601232" y="368066"/>
                </a:lnTo>
                <a:cubicBezTo>
                  <a:pt x="2593090" y="380277"/>
                  <a:pt x="2587853" y="395035"/>
                  <a:pt x="2576807" y="404699"/>
                </a:cubicBezTo>
                <a:cubicBezTo>
                  <a:pt x="2554715" y="424027"/>
                  <a:pt x="2503533" y="453543"/>
                  <a:pt x="2503533" y="453543"/>
                </a:cubicBezTo>
                <a:cubicBezTo>
                  <a:pt x="2442891" y="544495"/>
                  <a:pt x="2520830" y="432789"/>
                  <a:pt x="2442471" y="526809"/>
                </a:cubicBezTo>
                <a:cubicBezTo>
                  <a:pt x="2391586" y="587864"/>
                  <a:pt x="2448577" y="543090"/>
                  <a:pt x="2381409" y="587864"/>
                </a:cubicBezTo>
                <a:cubicBezTo>
                  <a:pt x="2359914" y="652344"/>
                  <a:pt x="2379907" y="617358"/>
                  <a:pt x="2295923" y="673341"/>
                </a:cubicBezTo>
                <a:cubicBezTo>
                  <a:pt x="2283711" y="681482"/>
                  <a:pt x="2273210" y="693122"/>
                  <a:pt x="2259286" y="697763"/>
                </a:cubicBezTo>
                <a:cubicBezTo>
                  <a:pt x="2234861" y="705904"/>
                  <a:pt x="2207434" y="707905"/>
                  <a:pt x="2186012" y="722185"/>
                </a:cubicBezTo>
                <a:cubicBezTo>
                  <a:pt x="2134951" y="756221"/>
                  <a:pt x="2111971" y="764621"/>
                  <a:pt x="2076100" y="807662"/>
                </a:cubicBezTo>
                <a:cubicBezTo>
                  <a:pt x="2066704" y="818936"/>
                  <a:pt x="2059817" y="832084"/>
                  <a:pt x="2051676" y="844295"/>
                </a:cubicBezTo>
                <a:cubicBezTo>
                  <a:pt x="2024913" y="1004856"/>
                  <a:pt x="2014414" y="998669"/>
                  <a:pt x="2039463" y="1173992"/>
                </a:cubicBezTo>
                <a:cubicBezTo>
                  <a:pt x="2043104" y="1199477"/>
                  <a:pt x="2063888" y="1247258"/>
                  <a:pt x="2063888" y="1247258"/>
                </a:cubicBezTo>
                <a:cubicBezTo>
                  <a:pt x="2059817" y="1267610"/>
                  <a:pt x="2066353" y="1293638"/>
                  <a:pt x="2051676" y="1308313"/>
                </a:cubicBezTo>
                <a:cubicBezTo>
                  <a:pt x="2033470" y="1326517"/>
                  <a:pt x="2002827" y="1324594"/>
                  <a:pt x="1978402" y="1332735"/>
                </a:cubicBezTo>
                <a:cubicBezTo>
                  <a:pt x="1966190" y="1336805"/>
                  <a:pt x="1954388" y="1342422"/>
                  <a:pt x="1941765" y="1344946"/>
                </a:cubicBezTo>
                <a:cubicBezTo>
                  <a:pt x="1880038" y="1357290"/>
                  <a:pt x="1838321" y="1367466"/>
                  <a:pt x="1770792" y="1369368"/>
                </a:cubicBezTo>
                <a:cubicBezTo>
                  <a:pt x="1518471" y="1376475"/>
                  <a:pt x="1266015" y="1377509"/>
                  <a:pt x="1013626" y="1381579"/>
                </a:cubicBezTo>
                <a:cubicBezTo>
                  <a:pt x="681407" y="1429034"/>
                  <a:pt x="900204" y="1407440"/>
                  <a:pt x="354159" y="1393790"/>
                </a:cubicBezTo>
                <a:cubicBezTo>
                  <a:pt x="341946" y="1389720"/>
                  <a:pt x="329575" y="1386099"/>
                  <a:pt x="317521" y="1381579"/>
                </a:cubicBezTo>
                <a:cubicBezTo>
                  <a:pt x="296995" y="1373883"/>
                  <a:pt x="277257" y="1364088"/>
                  <a:pt x="256460" y="1357157"/>
                </a:cubicBezTo>
                <a:cubicBezTo>
                  <a:pt x="222326" y="1345780"/>
                  <a:pt x="162648" y="1339397"/>
                  <a:pt x="134336" y="1320524"/>
                </a:cubicBezTo>
                <a:lnTo>
                  <a:pt x="97699" y="1296102"/>
                </a:lnTo>
                <a:cubicBezTo>
                  <a:pt x="50759" y="1225700"/>
                  <a:pt x="91399" y="1293616"/>
                  <a:pt x="61062" y="1222836"/>
                </a:cubicBezTo>
                <a:cubicBezTo>
                  <a:pt x="42790" y="1180206"/>
                  <a:pt x="33973" y="1178727"/>
                  <a:pt x="24425" y="1137359"/>
                </a:cubicBezTo>
                <a:cubicBezTo>
                  <a:pt x="15090" y="1096913"/>
                  <a:pt x="8142" y="1055952"/>
                  <a:pt x="0" y="1015249"/>
                </a:cubicBezTo>
                <a:cubicBezTo>
                  <a:pt x="8142" y="925702"/>
                  <a:pt x="6789" y="834777"/>
                  <a:pt x="24425" y="746607"/>
                </a:cubicBezTo>
                <a:cubicBezTo>
                  <a:pt x="27812" y="729673"/>
                  <a:pt x="50459" y="723605"/>
                  <a:pt x="61062" y="709974"/>
                </a:cubicBezTo>
                <a:cubicBezTo>
                  <a:pt x="111234" y="645474"/>
                  <a:pt x="94013" y="643850"/>
                  <a:pt x="146549" y="600075"/>
                </a:cubicBezTo>
                <a:cubicBezTo>
                  <a:pt x="157825" y="590680"/>
                  <a:pt x="170974" y="583794"/>
                  <a:pt x="183186" y="575653"/>
                </a:cubicBezTo>
                <a:cubicBezTo>
                  <a:pt x="191327" y="559372"/>
                  <a:pt x="195956" y="540793"/>
                  <a:pt x="207610" y="526809"/>
                </a:cubicBezTo>
                <a:cubicBezTo>
                  <a:pt x="217006" y="515534"/>
                  <a:pt x="232971" y="511782"/>
                  <a:pt x="244247" y="502387"/>
                </a:cubicBezTo>
                <a:cubicBezTo>
                  <a:pt x="257515" y="491332"/>
                  <a:pt x="267616" y="476809"/>
                  <a:pt x="280884" y="465754"/>
                </a:cubicBezTo>
                <a:cubicBezTo>
                  <a:pt x="292160" y="456359"/>
                  <a:pt x="306245" y="450727"/>
                  <a:pt x="317521" y="441332"/>
                </a:cubicBezTo>
                <a:cubicBezTo>
                  <a:pt x="411553" y="362981"/>
                  <a:pt x="299833" y="440912"/>
                  <a:pt x="390796" y="380277"/>
                </a:cubicBezTo>
                <a:cubicBezTo>
                  <a:pt x="403806" y="315232"/>
                  <a:pt x="403008" y="339977"/>
                  <a:pt x="403008" y="307012"/>
                </a:cubicBezTo>
              </a:path>
            </a:pathLst>
          </a:custGeom>
          <a:solidFill>
            <a:srgbClr val="CC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154" name="Rectangle 2"/>
          <p:cNvSpPr>
            <a:spLocks noGrp="1" noChangeArrowheads="1"/>
          </p:cNvSpPr>
          <p:nvPr>
            <p:ph type="title"/>
          </p:nvPr>
        </p:nvSpPr>
        <p:spPr>
          <a:xfrm>
            <a:off x="0" y="381000"/>
            <a:ext cx="9144000" cy="1143000"/>
          </a:xfrm>
        </p:spPr>
        <p:txBody>
          <a:bodyPr/>
          <a:lstStyle/>
          <a:p>
            <a:pPr eaLnBrk="1" hangingPunct="1">
              <a:defRPr/>
            </a:pPr>
            <a:r>
              <a:rPr lang="en-US" sz="6000" b="1" dirty="0">
                <a:solidFill>
                  <a:schemeClr val="tx1"/>
                </a:solidFill>
              </a:rPr>
              <a:t>The Assyrian Threat</a:t>
            </a: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0" name="Text Box 8"/>
          <p:cNvSpPr txBox="1">
            <a:spLocks noChangeArrowheads="1"/>
          </p:cNvSpPr>
          <p:nvPr/>
        </p:nvSpPr>
        <p:spPr bwMode="auto">
          <a:xfrm>
            <a:off x="0" y="3505200"/>
            <a:ext cx="1828800" cy="78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Mediterranean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Sea</a:t>
            </a:r>
            <a:endParaRPr lang="en-US" sz="2000" b="1">
              <a:solidFill>
                <a:srgbClr val="FFFFFF"/>
              </a:solidFill>
              <a:latin typeface="Arial"/>
              <a:ea typeface="ＭＳ Ｐゴシック" charset="0"/>
              <a:cs typeface="Arial"/>
            </a:endParaRP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Syria</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Judah</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3" name="Text Box 11"/>
          <p:cNvSpPr txBox="1">
            <a:spLocks noChangeArrowheads="1"/>
          </p:cNvSpPr>
          <p:nvPr/>
        </p:nvSpPr>
        <p:spPr bwMode="auto">
          <a:xfrm>
            <a:off x="323850" y="6096000"/>
            <a:ext cx="14478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Egypt</a:t>
            </a:r>
            <a:endParaRPr lang="en-US" sz="2000" b="1" dirty="0">
              <a:solidFill>
                <a:srgbClr val="000000"/>
              </a:solidFill>
              <a:latin typeface="Arial"/>
              <a:ea typeface="ＭＳ Ｐゴシック" charset="0"/>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5" name="Freeform 13"/>
          <p:cNvSpPr>
            <a:spLocks/>
          </p:cNvSpPr>
          <p:nvPr/>
        </p:nvSpPr>
        <p:spPr bwMode="auto">
          <a:xfrm>
            <a:off x="1547813" y="6381750"/>
            <a:ext cx="192087"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400" b="1">
                <a:solidFill>
                  <a:srgbClr val="FFFFFF"/>
                </a:solidFill>
                <a:effectLst>
                  <a:outerShdw blurRad="38100" dist="38100" dir="2700000" algn="tl">
                    <a:srgbClr val="000000"/>
                  </a:outerShdw>
                </a:effectLst>
                <a:latin typeface="Arial"/>
                <a:ea typeface="ＭＳ Ｐゴシック" charset="0"/>
                <a:cs typeface="Arial"/>
              </a:rPr>
              <a:t>Nineveh</a:t>
            </a:r>
          </a:p>
        </p:txBody>
      </p:sp>
      <p:grpSp>
        <p:nvGrpSpPr>
          <p:cNvPr id="189454"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3" name="Text Box 21"/>
          <p:cNvSpPr txBox="1">
            <a:spLocks noChangeArrowheads="1"/>
          </p:cNvSpPr>
          <p:nvPr/>
        </p:nvSpPr>
        <p:spPr bwMode="auto">
          <a:xfrm>
            <a:off x="1981200" y="2060575"/>
            <a:ext cx="41910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44"/>
                </a:solidFill>
                <a:latin typeface="Arial"/>
                <a:ea typeface="ＭＳ Ｐゴシック" charset="0"/>
                <a:cs typeface="Arial"/>
              </a:rPr>
              <a:t>Assyrian Expansion</a:t>
            </a:r>
            <a:endParaRPr lang="en-US" sz="2000" b="1" dirty="0">
              <a:solidFill>
                <a:srgbClr val="000044"/>
              </a:solidFill>
              <a:latin typeface="Arial"/>
              <a:ea typeface="ＭＳ Ｐゴシック" charset="0"/>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nvGrpSpPr>
          <p:cNvPr id="189460"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9" name="Text Box 27"/>
          <p:cNvSpPr txBox="1">
            <a:spLocks noChangeArrowheads="1"/>
          </p:cNvSpPr>
          <p:nvPr/>
        </p:nvSpPr>
        <p:spPr bwMode="auto">
          <a:xfrm>
            <a:off x="2133600" y="4343400"/>
            <a:ext cx="12192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Israel</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81" name="Text Box 29"/>
          <p:cNvSpPr txBox="1">
            <a:spLocks noChangeArrowheads="1"/>
          </p:cNvSpPr>
          <p:nvPr/>
        </p:nvSpPr>
        <p:spPr bwMode="auto">
          <a:xfrm>
            <a:off x="8153400" y="5791200"/>
            <a:ext cx="1066800" cy="78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Persian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Gulf</a:t>
            </a:r>
            <a:endParaRPr lang="en-US" sz="2000" b="1">
              <a:solidFill>
                <a:srgbClr val="FFFFFF"/>
              </a:solidFill>
              <a:latin typeface="Arial"/>
              <a:ea typeface="ＭＳ Ｐゴシック" charset="0"/>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14161285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61" grpId="0" autoUpdateAnimBg="0"/>
      <p:bldP spid="49162" grpId="0" autoUpdateAnimBg="0"/>
      <p:bldP spid="49166" grpId="0" autoUpdateAnimBg="0"/>
      <p:bldP spid="49173" grpId="0" autoUpdateAnimBg="0"/>
      <p:bldP spid="49179" grpId="0" autoUpdateAnimBg="0"/>
      <p:bldP spid="4918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2057"/>
            <a:ext cx="9144000" cy="82972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What would God do with short-lived repentance?</a:t>
            </a:r>
          </a:p>
        </p:txBody>
      </p:sp>
      <p:grpSp>
        <p:nvGrpSpPr>
          <p:cNvPr id="7" name="Group 6">
            <a:extLst>
              <a:ext uri="{FF2B5EF4-FFF2-40B4-BE49-F238E27FC236}">
                <a16:creationId xmlns:a16="http://schemas.microsoft.com/office/drawing/2014/main" id="{57ABE2DA-6CF2-5A7D-1F20-08A18471F0F1}"/>
              </a:ext>
            </a:extLst>
          </p:cNvPr>
          <p:cNvGrpSpPr/>
          <p:nvPr/>
        </p:nvGrpSpPr>
        <p:grpSpPr>
          <a:xfrm>
            <a:off x="0" y="876129"/>
            <a:ext cx="9144000" cy="5589270"/>
            <a:chOff x="0" y="876129"/>
            <a:chExt cx="9144000" cy="558927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6129"/>
              <a:ext cx="9144000" cy="5589270"/>
            </a:xfrm>
            <a:prstGeom prst="rect">
              <a:avLst/>
            </a:prstGeom>
          </p:spPr>
        </p:pic>
        <p:grpSp>
          <p:nvGrpSpPr>
            <p:cNvPr id="6" name="Group 5">
              <a:extLst>
                <a:ext uri="{FF2B5EF4-FFF2-40B4-BE49-F238E27FC236}">
                  <a16:creationId xmlns:a16="http://schemas.microsoft.com/office/drawing/2014/main" id="{B701E733-965A-ED4D-9F69-2492F7524B21}"/>
                </a:ext>
              </a:extLst>
            </p:cNvPr>
            <p:cNvGrpSpPr/>
            <p:nvPr/>
          </p:nvGrpSpPr>
          <p:grpSpPr>
            <a:xfrm>
              <a:off x="4294596" y="1312441"/>
              <a:ext cx="4849404" cy="1280160"/>
              <a:chOff x="4294596" y="1312441"/>
              <a:chExt cx="4849404" cy="1280160"/>
            </a:xfrm>
          </p:grpSpPr>
          <p:sp>
            <p:nvSpPr>
              <p:cNvPr id="3" name="Triangle 2">
                <a:extLst>
                  <a:ext uri="{FF2B5EF4-FFF2-40B4-BE49-F238E27FC236}">
                    <a16:creationId xmlns:a16="http://schemas.microsoft.com/office/drawing/2014/main" id="{603DB793-2999-BAB5-F5BC-7DF759A19413}"/>
                  </a:ext>
                </a:extLst>
              </p:cNvPr>
              <p:cNvSpPr/>
              <p:nvPr/>
            </p:nvSpPr>
            <p:spPr bwMode="auto">
              <a:xfrm rot="10800000">
                <a:off x="4294596" y="1323907"/>
                <a:ext cx="2609637" cy="1268694"/>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3">
                <a:extLst>
                  <a:ext uri="{FF2B5EF4-FFF2-40B4-BE49-F238E27FC236}">
                    <a16:creationId xmlns:a16="http://schemas.microsoft.com/office/drawing/2014/main" id="{7D4A62BE-BF2D-CF18-0D3B-4C365758BD62}"/>
                  </a:ext>
                </a:extLst>
              </p:cNvPr>
              <p:cNvSpPr/>
              <p:nvPr/>
            </p:nvSpPr>
            <p:spPr bwMode="auto">
              <a:xfrm>
                <a:off x="5536558" y="1312441"/>
                <a:ext cx="3607442" cy="12801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sp>
        <p:nvSpPr>
          <p:cNvPr id="5" name="Rectangle 2">
            <a:extLst>
              <a:ext uri="{FF2B5EF4-FFF2-40B4-BE49-F238E27FC236}">
                <a16:creationId xmlns:a16="http://schemas.microsoft.com/office/drawing/2014/main" id="{8E6DF83A-0D76-48AA-4412-815DF47061A0}"/>
              </a:ext>
            </a:extLst>
          </p:cNvPr>
          <p:cNvSpPr txBox="1">
            <a:spLocks noChangeArrowheads="1"/>
          </p:cNvSpPr>
          <p:nvPr/>
        </p:nvSpPr>
        <p:spPr bwMode="auto">
          <a:xfrm>
            <a:off x="4969322" y="1316710"/>
            <a:ext cx="4062334" cy="12686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MINOR PROPHETS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Assyrian Demise</a:t>
            </a:r>
          </a:p>
        </p:txBody>
      </p:sp>
    </p:spTree>
    <p:extLst>
      <p:ext uri="{BB962C8B-B14F-4D97-AF65-F5344CB8AC3E}">
        <p14:creationId xmlns:p14="http://schemas.microsoft.com/office/powerpoint/2010/main" val="36862636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5122" name="Picture 2" descr="The Passion Of Patience | My Utmost For His Highest">
            <a:extLst>
              <a:ext uri="{FF2B5EF4-FFF2-40B4-BE49-F238E27FC236}">
                <a16:creationId xmlns:a16="http://schemas.microsoft.com/office/drawing/2014/main" id="{32C169D6-9323-4973-9BA9-F49B7223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8"/>
            <a:ext cx="9144000" cy="55578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41607"/>
            <a:ext cx="4572000" cy="386551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The Incredible Patience of God</a:t>
            </a:r>
          </a:p>
        </p:txBody>
      </p:sp>
    </p:spTree>
    <p:extLst>
      <p:ext uri="{BB962C8B-B14F-4D97-AF65-F5344CB8AC3E}">
        <p14:creationId xmlns:p14="http://schemas.microsoft.com/office/powerpoint/2010/main" val="4569884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5232400" cy="342476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mistake do we too often make about God’s </a:t>
            </a:r>
            <a:r>
              <a:rPr lang="en-US" sz="7200" b="1" i="1" dirty="0">
                <a:solidFill>
                  <a:srgbClr val="800000"/>
                </a:solidFill>
                <a:effectLst>
                  <a:glow rad="127000">
                    <a:schemeClr val="bg1"/>
                  </a:glow>
                </a:effectLst>
                <a:latin typeface="Arial" charset="0"/>
                <a:ea typeface="ＭＳ Ｐゴシック" charset="0"/>
                <a:cs typeface="ＭＳ Ｐゴシック" charset="0"/>
              </a:rPr>
              <a:t>patience</a:t>
            </a:r>
            <a:r>
              <a:rPr lang="en-US" sz="7200" b="1" i="1" dirty="0">
                <a:solidFill>
                  <a:schemeClr val="tx2"/>
                </a:solidFill>
                <a:effectLst>
                  <a:glow rad="127000">
                    <a:schemeClr val="bg1"/>
                  </a:glow>
                </a:effectLst>
                <a:latin typeface="Arial" charset="0"/>
                <a:ea typeface="ＭＳ Ｐゴシック" charset="0"/>
                <a:cs typeface="ＭＳ Ｐゴシック" charset="0"/>
              </a:rPr>
              <a:t>?</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2537388"/>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ChangeArrowheads="1"/>
          </p:cNvSpPr>
          <p:nvPr/>
        </p:nvSpPr>
        <p:spPr bwMode="auto">
          <a:xfrm>
            <a:off x="0" y="0"/>
            <a:ext cx="9144000" cy="6858000"/>
          </a:xfrm>
          <a:prstGeom prst="rect">
            <a:avLst/>
          </a:prstGeom>
          <a:solidFill>
            <a:schemeClr val="tx2"/>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41663"/>
            <a:ext cx="5360988"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59113" y="188913"/>
            <a:ext cx="31115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Title 1"/>
          <p:cNvSpPr>
            <a:spLocks noGrp="1"/>
          </p:cNvSpPr>
          <p:nvPr>
            <p:ph type="title"/>
          </p:nvPr>
        </p:nvSpPr>
        <p:spPr>
          <a:xfrm>
            <a:off x="755650" y="1893888"/>
            <a:ext cx="7848600" cy="1390650"/>
          </a:xfrm>
        </p:spPr>
        <p:txBody>
          <a:bodyPr/>
          <a:lstStyle/>
          <a:p>
            <a:r>
              <a:rPr lang="en-US" sz="6000" i="1">
                <a:solidFill>
                  <a:srgbClr val="FFFFFF"/>
                </a:solidFill>
                <a:latin typeface="Arial" charset="0"/>
                <a:ea typeface="ＭＳ Ｐゴシック" charset="0"/>
                <a:cs typeface="Arial" charset="0"/>
              </a:rPr>
              <a:t>The Sequel to Jonah</a:t>
            </a:r>
          </a:p>
        </p:txBody>
      </p:sp>
    </p:spTree>
    <p:extLst>
      <p:ext uri="{BB962C8B-B14F-4D97-AF65-F5344CB8AC3E}">
        <p14:creationId xmlns:p14="http://schemas.microsoft.com/office/powerpoint/2010/main" val="38282053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003300"/>
              </a:solidFill>
              <a:latin typeface="Arial" charset="0"/>
              <a:ea typeface="ＭＳ Ｐゴシック" charset="0"/>
              <a:cs typeface="Arial"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Tiglath-Pilesar </a:t>
            </a: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600" b="1">
                <a:solidFill>
                  <a:srgbClr val="F1F7E9"/>
                </a:solidFill>
                <a:cs typeface="Arial" charset="0"/>
              </a:rPr>
              <a:t>ASSYRIA</a:t>
            </a:r>
            <a:endParaRPr lang="en-US" sz="3600" b="1">
              <a:solidFill>
                <a:srgbClr val="FFFF00"/>
              </a:solidFill>
              <a:cs typeface="Arial" charset="0"/>
            </a:endParaRPr>
          </a:p>
        </p:txBody>
      </p:sp>
      <p:sp>
        <p:nvSpPr>
          <p:cNvPr id="14344" name="Text Box 8"/>
          <p:cNvSpPr txBox="1">
            <a:spLocks noChangeArrowheads="1"/>
          </p:cNvSpPr>
          <p:nvPr/>
        </p:nvSpPr>
        <p:spPr bwMode="auto">
          <a:xfrm>
            <a:off x="304800" y="4713288"/>
            <a:ext cx="3810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1100</a:t>
            </a: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Nineveh</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612</a:t>
            </a:r>
          </a:p>
        </p:txBody>
      </p:sp>
      <p:sp>
        <p:nvSpPr>
          <p:cNvPr id="14353" name="Text Box 17"/>
          <p:cNvSpPr txBox="1">
            <a:spLocks noChangeArrowheads="1"/>
          </p:cNvSpPr>
          <p:nvPr/>
        </p:nvSpPr>
        <p:spPr bwMode="auto">
          <a:xfrm>
            <a:off x="5715000" y="5827713"/>
            <a:ext cx="1905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DFF5D"/>
                </a:solidFill>
                <a:latin typeface="Arial"/>
                <a:ea typeface="ＭＳ Ｐゴシック" pitchFamily="24" charset="-128"/>
                <a:cs typeface="Arial"/>
              </a:rPr>
              <a:t>Nineveh</a:t>
            </a:r>
            <a:r>
              <a:rPr lang="uk-UA" sz="2800" b="1" dirty="0">
                <a:solidFill>
                  <a:srgbClr val="FDFF5D"/>
                </a:solidFill>
                <a:latin typeface="Arial"/>
                <a:ea typeface="ＭＳ Ｐゴシック" pitchFamily="24" charset="-128"/>
                <a:cs typeface="Arial"/>
              </a:rPr>
              <a:t>'</a:t>
            </a:r>
            <a:r>
              <a:rPr lang="en-US" sz="2800" b="1" dirty="0">
                <a:solidFill>
                  <a:srgbClr val="FDFF5D"/>
                </a:solidFill>
                <a:latin typeface="Arial"/>
                <a:ea typeface="ＭＳ Ｐゴシック" pitchFamily="24" charset="-128"/>
                <a:cs typeface="Arial"/>
              </a:rPr>
              <a:t>s Relapse </a:t>
            </a: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DFF5D"/>
                </a:solidFill>
                <a:latin typeface="Arial"/>
                <a:ea typeface="ＭＳ Ｐゴシック" pitchFamily="24" charset="-128"/>
                <a:cs typeface="Arial"/>
              </a:rPr>
              <a:t>Jonah 760</a:t>
            </a: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750</a:t>
            </a:r>
          </a:p>
        </p:txBody>
      </p:sp>
      <p:sp>
        <p:nvSpPr>
          <p:cNvPr id="14357" name="Text Box 21"/>
          <p:cNvSpPr txBox="1">
            <a:spLocks noChangeArrowheads="1"/>
          </p:cNvSpPr>
          <p:nvPr/>
        </p:nvSpPr>
        <p:spPr bwMode="auto">
          <a:xfrm>
            <a:off x="64198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700</a:t>
            </a:r>
          </a:p>
        </p:txBody>
      </p:sp>
      <p:sp>
        <p:nvSpPr>
          <p:cNvPr id="14358" name="Text Box 22"/>
          <p:cNvSpPr txBox="1">
            <a:spLocks noChangeArrowheads="1"/>
          </p:cNvSpPr>
          <p:nvPr/>
        </p:nvSpPr>
        <p:spPr bwMode="auto">
          <a:xfrm>
            <a:off x="43815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800</a:t>
            </a:r>
          </a:p>
        </p:txBody>
      </p:sp>
      <p:sp>
        <p:nvSpPr>
          <p:cNvPr id="14359" name="Text Box 23"/>
          <p:cNvSpPr txBox="1">
            <a:spLocks noChangeArrowheads="1"/>
          </p:cNvSpPr>
          <p:nvPr/>
        </p:nvSpPr>
        <p:spPr bwMode="auto">
          <a:xfrm>
            <a:off x="33623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850</a:t>
            </a:r>
          </a:p>
        </p:txBody>
      </p:sp>
      <p:sp>
        <p:nvSpPr>
          <p:cNvPr id="14360" name="Text Box 24"/>
          <p:cNvSpPr txBox="1">
            <a:spLocks noChangeArrowheads="1"/>
          </p:cNvSpPr>
          <p:nvPr/>
        </p:nvSpPr>
        <p:spPr bwMode="auto">
          <a:xfrm>
            <a:off x="23431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900</a:t>
            </a:r>
          </a:p>
        </p:txBody>
      </p:sp>
      <p:sp>
        <p:nvSpPr>
          <p:cNvPr id="14361" name="Text Box 25"/>
          <p:cNvSpPr txBox="1">
            <a:spLocks noChangeArrowheads="1"/>
          </p:cNvSpPr>
          <p:nvPr/>
        </p:nvSpPr>
        <p:spPr bwMode="auto">
          <a:xfrm>
            <a:off x="74390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650</a:t>
            </a:r>
          </a:p>
        </p:txBody>
      </p:sp>
      <p:sp>
        <p:nvSpPr>
          <p:cNvPr id="14362" name="Text Box 26"/>
          <p:cNvSpPr txBox="1">
            <a:spLocks noChangeArrowheads="1"/>
          </p:cNvSpPr>
          <p:nvPr/>
        </p:nvSpPr>
        <p:spPr bwMode="auto">
          <a:xfrm>
            <a:off x="84582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600</a:t>
            </a: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DFF5D"/>
                </a:solidFill>
                <a:latin typeface="Arial"/>
                <a:ea typeface="ＭＳ Ｐゴシック" pitchFamily="24" charset="-128"/>
                <a:cs typeface="Arial"/>
              </a:rPr>
              <a:t>Nahum 660</a:t>
            </a: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Israel</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722</a:t>
            </a: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en-US" sz="3600" b="1">
                <a:solidFill>
                  <a:srgbClr val="FFE70E"/>
                </a:solidFill>
                <a:effectLst/>
                <a:latin typeface="Arial" charset="0"/>
                <a:ea typeface="ＭＳ Ｐゴシック" charset="0"/>
                <a:cs typeface="Arial" charset="0"/>
              </a:rPr>
              <a:t>100 Years Later…</a:t>
            </a:r>
            <a:endParaRPr lang="en-US" sz="3600" b="1">
              <a:latin typeface="Arial" charset="0"/>
              <a:ea typeface="ＭＳ Ｐゴシック" charset="0"/>
              <a:cs typeface="Arial"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Assyria Strong</a:t>
            </a:r>
            <a:endParaRPr lang="en-US" b="1" dirty="0">
              <a:solidFill>
                <a:srgbClr val="F1F7E9"/>
              </a:solidFill>
              <a:cs typeface="Arial" charset="0"/>
            </a:endParaRPr>
          </a:p>
        </p:txBody>
      </p:sp>
    </p:spTree>
    <p:extLst>
      <p:ext uri="{BB962C8B-B14F-4D97-AF65-F5344CB8AC3E}">
        <p14:creationId xmlns:p14="http://schemas.microsoft.com/office/powerpoint/2010/main" val="34906743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1" descr="Middle East"/>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6284" name="Oval 12"/>
          <p:cNvSpPr>
            <a:spLocks noChangeArrowheads="1"/>
          </p:cNvSpPr>
          <p:nvPr/>
        </p:nvSpPr>
        <p:spPr bwMode="auto">
          <a:xfrm>
            <a:off x="4305300" y="12954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400">
              <a:solidFill>
                <a:srgbClr val="000000"/>
              </a:solidFill>
              <a:latin typeface="Times New Roman" charset="0"/>
              <a:ea typeface="ＭＳ Ｐゴシック" charset="0"/>
              <a:cs typeface="ＭＳ Ｐゴシック" charset="0"/>
            </a:endParaRPr>
          </a:p>
        </p:txBody>
      </p:sp>
      <p:sp>
        <p:nvSpPr>
          <p:cNvPr id="566286" name="Oval 14"/>
          <p:cNvSpPr>
            <a:spLocks noChangeArrowheads="1"/>
          </p:cNvSpPr>
          <p:nvPr/>
        </p:nvSpPr>
        <p:spPr bwMode="auto">
          <a:xfrm>
            <a:off x="2438400" y="23622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algn="ctr" defTabSz="914400" fontAlgn="base">
              <a:spcBef>
                <a:spcPct val="20000"/>
              </a:spcBef>
              <a:spcAft>
                <a:spcPct val="0"/>
              </a:spcAft>
              <a:defRPr/>
            </a:pPr>
            <a:r>
              <a:rPr lang="en-US" sz="2400">
                <a:solidFill>
                  <a:srgbClr val="000000"/>
                </a:solidFill>
                <a:latin typeface="Times New Roman" charset="0"/>
                <a:ea typeface="ＭＳ Ｐゴシック" charset="0"/>
                <a:cs typeface="ＭＳ Ｐゴシック" charset="0"/>
              </a:rPr>
              <a:t> </a:t>
            </a:r>
          </a:p>
        </p:txBody>
      </p:sp>
      <p:sp>
        <p:nvSpPr>
          <p:cNvPr id="2" name="Title 1"/>
          <p:cNvSpPr>
            <a:spLocks noGrp="1"/>
          </p:cNvSpPr>
          <p:nvPr>
            <p:ph type="title" idx="4294967295"/>
          </p:nvPr>
        </p:nvSpPr>
        <p:spPr>
          <a:xfrm>
            <a:off x="2627784" y="2564904"/>
            <a:ext cx="2304256" cy="792088"/>
          </a:xfrm>
        </p:spPr>
        <p:txBody>
          <a:bodyPr/>
          <a:lstStyle/>
          <a:p>
            <a:pPr algn="l"/>
            <a:r>
              <a:rPr lang="en-US" sz="3600" b="1">
                <a:solidFill>
                  <a:srgbClr val="FFFFFF"/>
                </a:solidFill>
                <a:effectLst>
                  <a:glow rad="355600">
                    <a:schemeClr val="tx1"/>
                  </a:glow>
                </a:effectLst>
                <a:latin typeface="Arial"/>
                <a:cs typeface="Arial"/>
              </a:rPr>
              <a:t>Nahum</a:t>
            </a:r>
          </a:p>
        </p:txBody>
      </p:sp>
      <p:sp>
        <p:nvSpPr>
          <p:cNvPr id="7" name="Title 1"/>
          <p:cNvSpPr txBox="1">
            <a:spLocks/>
          </p:cNvSpPr>
          <p:nvPr/>
        </p:nvSpPr>
        <p:spPr bwMode="auto">
          <a:xfrm>
            <a:off x="4716016" y="1268760"/>
            <a:ext cx="2304256"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Nineveh</a:t>
            </a:r>
          </a:p>
        </p:txBody>
      </p:sp>
      <p:sp>
        <p:nvSpPr>
          <p:cNvPr id="8" name="Title 1"/>
          <p:cNvSpPr txBox="1">
            <a:spLocks/>
          </p:cNvSpPr>
          <p:nvPr/>
        </p:nvSpPr>
        <p:spPr bwMode="auto">
          <a:xfrm>
            <a:off x="3962400" y="4757027"/>
            <a:ext cx="4876800"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I.  Nineveh's Future</a:t>
            </a:r>
          </a:p>
        </p:txBody>
      </p:sp>
      <p:sp>
        <p:nvSpPr>
          <p:cNvPr id="9" name="Title 1"/>
          <p:cNvSpPr txBox="1">
            <a:spLocks/>
          </p:cNvSpPr>
          <p:nvPr/>
        </p:nvSpPr>
        <p:spPr bwMode="auto">
          <a:xfrm>
            <a:off x="3403600" y="3926148"/>
            <a:ext cx="4876800"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Today's Study:</a:t>
            </a:r>
          </a:p>
        </p:txBody>
      </p:sp>
      <p:sp>
        <p:nvSpPr>
          <p:cNvPr id="10" name="Title 1"/>
          <p:cNvSpPr txBox="1">
            <a:spLocks/>
          </p:cNvSpPr>
          <p:nvPr/>
        </p:nvSpPr>
        <p:spPr bwMode="auto">
          <a:xfrm>
            <a:off x="3962400" y="5628763"/>
            <a:ext cx="4876800"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II. Our Future</a:t>
            </a:r>
          </a:p>
        </p:txBody>
      </p:sp>
    </p:spTree>
    <p:extLst>
      <p:ext uri="{BB962C8B-B14F-4D97-AF65-F5344CB8AC3E}">
        <p14:creationId xmlns:p14="http://schemas.microsoft.com/office/powerpoint/2010/main" val="18738239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ineveh, the ancient Assyrian capital reduced to rubble by the IS | Science  &amp;amp; Technology | English edition | Agencia EFE">
            <a:extLst>
              <a:ext uri="{FF2B5EF4-FFF2-40B4-BE49-F238E27FC236}">
                <a16:creationId xmlns:a16="http://schemas.microsoft.com/office/drawing/2014/main" id="{375542B4-2792-9C49-92CA-85CC741E8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91159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marR="0" lvl="0" indent="-81280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I.  God would </a:t>
            </a: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destroy</a:t>
            </a: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 Nineveh </a:t>
            </a:r>
            <a:b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b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but save Judah (Chapters 1–3).</a:t>
            </a:r>
          </a:p>
        </p:txBody>
      </p:sp>
      <p:sp>
        <p:nvSpPr>
          <p:cNvPr id="10" name="Rectangle 2">
            <a:extLst>
              <a:ext uri="{FF2B5EF4-FFF2-40B4-BE49-F238E27FC236}">
                <a16:creationId xmlns:a16="http://schemas.microsoft.com/office/drawing/2014/main" id="{C5A33F06-A230-884D-8790-1079E1FFD331}"/>
              </a:ext>
            </a:extLst>
          </p:cNvPr>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284715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Ice 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63833" y="-1"/>
            <a:ext cx="3880167" cy="5706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Bourne_Trilogy_Blu-ray_revi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5467" y="-111124"/>
            <a:ext cx="5399299" cy="710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itle 1"/>
          <p:cNvSpPr>
            <a:spLocks noGrp="1"/>
          </p:cNvSpPr>
          <p:nvPr>
            <p:ph type="ctrTitle"/>
          </p:nvPr>
        </p:nvSpPr>
        <p:spPr>
          <a:xfrm>
            <a:off x="2133600" y="2187575"/>
            <a:ext cx="4267200" cy="1470025"/>
          </a:xfrm>
        </p:spPr>
        <p:txBody>
          <a:bodyPr/>
          <a:lstStyle/>
          <a:p>
            <a:r>
              <a:rPr lang="en-US" sz="6600">
                <a:latin typeface="Times New Roman" charset="0"/>
                <a:ea typeface="ＭＳ Ｐゴシック" charset="0"/>
                <a:cs typeface="ＭＳ Ｐゴシック" charset="0"/>
              </a:rPr>
              <a:t>Sequels</a:t>
            </a:r>
          </a:p>
        </p:txBody>
      </p:sp>
      <p:pic>
        <p:nvPicPr>
          <p:cNvPr id="7" name="Picture 6" descr="ICE AGE 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48400" y="2743200"/>
            <a:ext cx="2895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g829-310star-wars-trilogy-a-new-hope-poster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2571750"/>
            <a:ext cx="28956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6924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592427" y="31302"/>
            <a:ext cx="7819735" cy="4619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400" b="1" dirty="0">
                <a:effectLst/>
                <a:latin typeface="Arial" charset="0"/>
                <a:ea typeface="ＭＳ Ｐゴシック" charset="0"/>
                <a:cs typeface="Arial" charset="0"/>
              </a:rPr>
              <a:t>Nahum Book Chart</a:t>
            </a: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852638">
                  <a:extLst>
                    <a:ext uri="{9D8B030D-6E8A-4147-A177-3AD203B41FA5}">
                      <a16:colId xmlns:a16="http://schemas.microsoft.com/office/drawing/2014/main" val="20001"/>
                    </a:ext>
                  </a:extLst>
                </a:gridCol>
                <a:gridCol w="856648">
                  <a:extLst>
                    <a:ext uri="{9D8B030D-6E8A-4147-A177-3AD203B41FA5}">
                      <a16:colId xmlns:a16="http://schemas.microsoft.com/office/drawing/2014/main" val="20002"/>
                    </a:ext>
                  </a:extLst>
                </a:gridCol>
                <a:gridCol w="1203158">
                  <a:extLst>
                    <a:ext uri="{9D8B030D-6E8A-4147-A177-3AD203B41FA5}">
                      <a16:colId xmlns:a16="http://schemas.microsoft.com/office/drawing/2014/main" val="20003"/>
                    </a:ext>
                  </a:extLst>
                </a:gridCol>
                <a:gridCol w="1366788">
                  <a:extLst>
                    <a:ext uri="{9D8B030D-6E8A-4147-A177-3AD203B41FA5}">
                      <a16:colId xmlns:a16="http://schemas.microsoft.com/office/drawing/2014/main" val="20004"/>
                    </a:ext>
                  </a:extLst>
                </a:gridCol>
                <a:gridCol w="1183907">
                  <a:extLst>
                    <a:ext uri="{9D8B030D-6E8A-4147-A177-3AD203B41FA5}">
                      <a16:colId xmlns:a16="http://schemas.microsoft.com/office/drawing/2014/main" val="20005"/>
                    </a:ext>
                  </a:extLst>
                </a:gridCol>
                <a:gridCol w="1212783">
                  <a:extLst>
                    <a:ext uri="{9D8B030D-6E8A-4147-A177-3AD203B41FA5}">
                      <a16:colId xmlns:a16="http://schemas.microsoft.com/office/drawing/2014/main" val="20006"/>
                    </a:ext>
                  </a:extLst>
                </a:gridCol>
                <a:gridCol w="1172678">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Nineveh</a:t>
                      </a:r>
                      <a:r>
                        <a:rPr kumimoji="1" lang="fr-FR"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Chapter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Traits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3:8-11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c. 660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a:extLst>
              <a:ext uri="{FF2B5EF4-FFF2-40B4-BE49-F238E27FC236}">
                <a16:creationId xmlns:a16="http://schemas.microsoft.com/office/drawing/2014/main" id="{93225AAD-1D6C-278B-FDFC-DAC4A6DA8DC2}"/>
              </a:ext>
            </a:extLst>
          </p:cNvPr>
          <p:cNvSpPr/>
          <p:nvPr/>
        </p:nvSpPr>
        <p:spPr bwMode="auto">
          <a:xfrm>
            <a:off x="16933" y="931333"/>
            <a:ext cx="3428911"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106550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3473"/>
                                        </p:tgtEl>
                                        <p:attrNameLst>
                                          <p:attrName>style.visibility</p:attrName>
                                        </p:attrNameLst>
                                      </p:cBhvr>
                                      <p:to>
                                        <p:strVal val="visible"/>
                                      </p:to>
                                    </p:set>
                                    <p:animEffect transition="in" filter="dissolve">
                                      <p:cBhvr>
                                        <p:cTn id="7" dur="500"/>
                                        <p:tgtEl>
                                          <p:spTgt spid="23347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3"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Nahum 1</a:t>
            </a:r>
          </a:p>
        </p:txBody>
      </p:sp>
    </p:spTree>
    <p:extLst>
      <p:ext uri="{BB962C8B-B14F-4D97-AF65-F5344CB8AC3E}">
        <p14:creationId xmlns:p14="http://schemas.microsoft.com/office/powerpoint/2010/main" val="249391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1:1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5033962" y="1268760"/>
            <a:ext cx="3885629" cy="5140424"/>
          </a:xfrm>
          <a:prstGeom prst="rect">
            <a:avLst/>
          </a:prstGeom>
          <a:noFill/>
          <a:ln w="9525">
            <a:noFill/>
            <a:miter lim="800000"/>
            <a:headEnd/>
            <a:tailEnd/>
          </a:ln>
          <a:effectLst/>
        </p:spPr>
        <p:txBody>
          <a:bodyPr/>
          <a:lstStyle/>
          <a:p>
            <a:pPr marL="342900" indent="-342900" algn="r" defTabSz="914400" fontAlgn="base">
              <a:spcBef>
                <a:spcPct val="2000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This message concerning Nineveh came as a vision to Nahum, who lived in Elkosh</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pic>
        <p:nvPicPr>
          <p:cNvPr id="2119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341438"/>
            <a:ext cx="4565650"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6788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170333"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Just: Nahum 1:2-3</a:t>
            </a:r>
          </a:p>
        </p:txBody>
      </p:sp>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 L</a:t>
            </a:r>
            <a:r>
              <a:rPr lang="en-SG" sz="2800" b="1" dirty="0">
                <a:solidFill>
                  <a:srgbClr val="FFFFFF"/>
                </a:solidFill>
                <a:effectLst>
                  <a:glow rad="152400">
                    <a:srgbClr val="000000"/>
                  </a:glow>
                </a:effectLst>
                <a:latin typeface="Arial" charset="0"/>
                <a:ea typeface="Times New Roman" charset="0"/>
                <a:cs typeface="ＭＳ Ｐゴシック" charset="0"/>
              </a:rPr>
              <a:t>ORD</a:t>
            </a:r>
            <a:r>
              <a:rPr lang="en-SG" sz="3200" b="1" dirty="0">
                <a:solidFill>
                  <a:srgbClr val="FFFFFF"/>
                </a:solidFill>
                <a:effectLst>
                  <a:glow rad="152400">
                    <a:srgbClr val="000000"/>
                  </a:glow>
                </a:effectLst>
                <a:latin typeface="Arial" charset="0"/>
                <a:ea typeface="Times New Roman" charset="0"/>
                <a:cs typeface="ＭＳ Ｐゴシック" charset="0"/>
              </a:rPr>
              <a:t> is a jealous God, filled with vengeance and rage. He takes revenge on all who oppose him and continues to rage against his enemies! </a:t>
            </a:r>
          </a:p>
          <a:p>
            <a:pP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defTabSz="914400" eaLnBrk="0" fontAlgn="base" hangingPunct="0">
              <a:spcBef>
                <a:spcPct val="0"/>
              </a:spcBef>
              <a:spcAft>
                <a:spcPct val="0"/>
              </a:spcAft>
              <a:defRPr/>
            </a:pPr>
            <a:r>
              <a:rPr lang="en-SG" sz="3200" b="1" baseline="30000" dirty="0">
                <a:solidFill>
                  <a:srgbClr val="FFFFFF"/>
                </a:solidFill>
                <a:effectLst>
                  <a:glow rad="152400">
                    <a:srgbClr val="000000"/>
                  </a:glow>
                </a:effectLst>
                <a:latin typeface="Arial" charset="0"/>
                <a:ea typeface="Times New Roman" charset="0"/>
                <a:cs typeface="ＭＳ Ｐゴシック" charset="0"/>
              </a:rPr>
              <a:t>3</a:t>
            </a:r>
            <a:r>
              <a:rPr lang="en-SG" sz="3200" b="1" dirty="0">
                <a:solidFill>
                  <a:srgbClr val="FFFFFF"/>
                </a:solidFill>
                <a:effectLst>
                  <a:glow rad="152400">
                    <a:srgbClr val="000000"/>
                  </a:glow>
                </a:effectLst>
                <a:latin typeface="Arial" charset="0"/>
                <a:ea typeface="Times New Roman" charset="0"/>
                <a:cs typeface="ＭＳ Ｐゴシック" charset="0"/>
              </a:rPr>
              <a:t>The L</a:t>
            </a:r>
            <a:r>
              <a:rPr lang="en-SG" sz="2800" b="1" dirty="0">
                <a:solidFill>
                  <a:srgbClr val="FFFFFF"/>
                </a:solidFill>
                <a:effectLst>
                  <a:glow rad="152400">
                    <a:srgbClr val="000000"/>
                  </a:glow>
                </a:effectLst>
                <a:latin typeface="Arial" charset="0"/>
                <a:ea typeface="Times New Roman" charset="0"/>
                <a:cs typeface="ＭＳ Ｐゴシック" charset="0"/>
              </a:rPr>
              <a:t>ORD</a:t>
            </a:r>
            <a:r>
              <a:rPr lang="en-SG" sz="3200" b="1" dirty="0">
                <a:solidFill>
                  <a:srgbClr val="FFFFFF"/>
                </a:solidFill>
                <a:effectLst>
                  <a:glow rad="152400">
                    <a:srgbClr val="000000"/>
                  </a:glow>
                </a:effectLst>
                <a:latin typeface="Arial" charset="0"/>
                <a:ea typeface="Times New Roman" charset="0"/>
                <a:cs typeface="ＭＳ Ｐゴシック" charset="0"/>
              </a:rPr>
              <a:t> is slow to get angry, but his power is great, and he never lets the guilty go unpunished. He displays his power in the whirlwind and the storm. The billowing clouds are the dust beneath his feet</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mr-IN" sz="3200" b="1" dirty="0">
                <a:solidFill>
                  <a:srgbClr val="FFFFFF"/>
                </a:solidFill>
                <a:effectLst>
                  <a:glow rad="152400">
                    <a:srgbClr val="000000"/>
                  </a:glow>
                </a:effectLst>
                <a:latin typeface="Arial" charset="0"/>
                <a:ea typeface="Times New Roman" charset="0"/>
                <a:cs typeface="ＭＳ Ｐゴシック" charset="0"/>
              </a:rPr>
              <a:t> (NLT)</a:t>
            </a:r>
            <a:r>
              <a:rPr lang="en-US"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875824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18630"/>
            <a:ext cx="9144000" cy="57150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186267" y="228600"/>
            <a:ext cx="7967133" cy="104016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All Powerful: Nahum 1:4</a:t>
            </a: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indent="-342900" algn="r" defTabSz="914400" fontAlgn="base">
              <a:spcBef>
                <a:spcPct val="2000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At his command the oceans dry up, </a:t>
            </a:r>
          </a:p>
          <a:p>
            <a:pPr marL="342900" indent="-342900" algn="r" defTabSz="914400" fontAlgn="base">
              <a:spcBef>
                <a:spcPct val="2000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rivers disappear. </a:t>
            </a:r>
          </a:p>
          <a:p>
            <a:pPr marL="342900" indent="-342900" algn="r" defTabSz="914400" fontAlgn="base">
              <a:spcBef>
                <a:spcPct val="2000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The lush pastures of Bashan and Carmel fade, </a:t>
            </a:r>
          </a:p>
          <a:p>
            <a:pPr marL="342900" indent="-342900" algn="r" defTabSz="914400" fontAlgn="base">
              <a:spcBef>
                <a:spcPct val="2000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green forests of Lebanon wither</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 (NLT).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047587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339667"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All Powerful: Nahum 1:5-6</a:t>
            </a:r>
          </a:p>
        </p:txBody>
      </p:sp>
      <p:pic>
        <p:nvPicPr>
          <p:cNvPr id="2" name="Picture 1"/>
          <p:cNvPicPr>
            <a:picLocks noChangeAspect="1"/>
          </p:cNvPicPr>
          <p:nvPr/>
        </p:nvPicPr>
        <p:blipFill>
          <a:blip r:embed="rId3"/>
          <a:stretch>
            <a:fillRect/>
          </a:stretch>
        </p:blipFill>
        <p:spPr>
          <a:xfrm>
            <a:off x="0" y="1196752"/>
            <a:ext cx="9144000" cy="688848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35846" name="Rectangle 6"/>
          <p:cNvSpPr>
            <a:spLocks noChangeArrowheads="1"/>
          </p:cNvSpPr>
          <p:nvPr/>
        </p:nvSpPr>
        <p:spPr bwMode="auto">
          <a:xfrm>
            <a:off x="395536" y="1268760"/>
            <a:ext cx="8729092" cy="5140424"/>
          </a:xfrm>
          <a:prstGeom prst="rect">
            <a:avLst/>
          </a:prstGeom>
          <a:noFill/>
          <a:ln w="9525">
            <a:noFill/>
            <a:miter lim="800000"/>
            <a:headEnd/>
            <a:tailEnd/>
          </a:ln>
          <a:effectLst/>
        </p:spPr>
        <p:txBody>
          <a:bodyPr/>
          <a:lstStyle/>
          <a:p>
            <a:pPr algn="ct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In his presence the mountains quake, </a:t>
            </a:r>
          </a:p>
          <a:p>
            <a:pPr algn="ct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and the hills melt away; </a:t>
            </a:r>
          </a:p>
          <a:p>
            <a:pPr algn="ct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the earth trembles, </a:t>
            </a:r>
          </a:p>
          <a:p>
            <a:pPr algn="ct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and its people are destroyed. </a:t>
            </a:r>
          </a:p>
          <a:p>
            <a:pPr algn="ctr" defTabSz="914400" eaLnBrk="0" fontAlgn="base" hangingPunct="0">
              <a:spcBef>
                <a:spcPct val="0"/>
              </a:spcBef>
              <a:spcAft>
                <a:spcPct val="0"/>
              </a:spcAft>
              <a:defRPr/>
            </a:pPr>
            <a:r>
              <a:rPr lang="en-SG" sz="3200" b="1" baseline="30000" dirty="0">
                <a:solidFill>
                  <a:srgbClr val="FFFFFF"/>
                </a:solidFill>
                <a:effectLst>
                  <a:glow rad="152400">
                    <a:srgbClr val="000000"/>
                  </a:glow>
                </a:effectLst>
                <a:latin typeface="Arial" charset="0"/>
                <a:ea typeface="Times New Roman" charset="0"/>
                <a:cs typeface="ＭＳ Ｐゴシック" charset="0"/>
              </a:rPr>
              <a:t>6</a:t>
            </a:r>
            <a:r>
              <a:rPr lang="en-SG" sz="3200" b="1" dirty="0">
                <a:solidFill>
                  <a:srgbClr val="FFFFFF"/>
                </a:solidFill>
                <a:effectLst>
                  <a:glow rad="152400">
                    <a:srgbClr val="000000"/>
                  </a:glow>
                </a:effectLst>
                <a:latin typeface="Arial" charset="0"/>
                <a:ea typeface="Times New Roman" charset="0"/>
                <a:cs typeface="ＭＳ Ｐゴシック" charset="0"/>
              </a:rPr>
              <a:t>Who can stand before his fierce anger? </a:t>
            </a:r>
          </a:p>
          <a:p>
            <a:pPr algn="ct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Who can survive his burning fury? </a:t>
            </a:r>
          </a:p>
          <a:p>
            <a:pPr algn="ct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His rage blazes forth like fire, </a:t>
            </a:r>
          </a:p>
          <a:p>
            <a:pPr algn="ct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and the mountains crumble to dust in his presence</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 (NLT).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3676955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Good: Nahum 1:7</a:t>
            </a:r>
          </a:p>
        </p:txBody>
      </p:sp>
      <p:sp>
        <p:nvSpPr>
          <p:cNvPr id="35846" name="Rectangle 6"/>
          <p:cNvSpPr>
            <a:spLocks noChangeArrowheads="1"/>
          </p:cNvSpPr>
          <p:nvPr/>
        </p:nvSpPr>
        <p:spPr bwMode="auto">
          <a:xfrm>
            <a:off x="251520" y="1268760"/>
            <a:ext cx="5040560" cy="5140424"/>
          </a:xfrm>
          <a:prstGeom prst="rect">
            <a:avLst/>
          </a:prstGeom>
          <a:noFill/>
          <a:ln w="9525">
            <a:noFill/>
            <a:miter lim="800000"/>
            <a:headEnd/>
            <a:tailEnd/>
          </a:ln>
          <a:effectLst/>
        </p:spPr>
        <p:txBody>
          <a:bodyPr/>
          <a:lstStyle/>
          <a:p>
            <a:pPr algn="ct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 L</a:t>
            </a:r>
            <a:r>
              <a:rPr lang="en-SG" sz="2800" b="1" dirty="0">
                <a:solidFill>
                  <a:srgbClr val="FFFFFF"/>
                </a:solidFill>
                <a:effectLst>
                  <a:glow rad="152400">
                    <a:srgbClr val="000000"/>
                  </a:glow>
                </a:effectLst>
                <a:latin typeface="Arial" charset="0"/>
                <a:ea typeface="Times New Roman" charset="0"/>
                <a:cs typeface="ＭＳ Ｐゴシック" charset="0"/>
              </a:rPr>
              <a:t>ORD</a:t>
            </a:r>
            <a:r>
              <a:rPr lang="en-SG" sz="3200" b="1" dirty="0">
                <a:solidFill>
                  <a:srgbClr val="FFFFFF"/>
                </a:solidFill>
                <a:effectLst>
                  <a:glow rad="152400">
                    <a:srgbClr val="000000"/>
                  </a:glow>
                </a:effectLst>
                <a:latin typeface="Arial" charset="0"/>
                <a:ea typeface="Times New Roman" charset="0"/>
                <a:cs typeface="ＭＳ Ｐゴシック" charset="0"/>
              </a:rPr>
              <a:t> is good, a strong refuge when trouble comes. He is close to those who trust in him</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mr-IN" sz="3200" b="1" dirty="0">
                <a:solidFill>
                  <a:srgbClr val="FFFFFF"/>
                </a:solidFill>
                <a:effectLst>
                  <a:glow rad="152400">
                    <a:srgbClr val="000000"/>
                  </a:glow>
                </a:effectLst>
                <a:latin typeface="Arial" charset="0"/>
                <a:ea typeface="Times New Roman" charset="0"/>
                <a:cs typeface="ＭＳ Ｐゴシック" charset="0"/>
              </a:rPr>
              <a:t> (NLT)</a:t>
            </a:r>
            <a:r>
              <a:rPr lang="en-US"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pic>
        <p:nvPicPr>
          <p:cNvPr id="2201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1557338"/>
            <a:ext cx="3602037"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6353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036496" cy="67623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9712" y="5779791"/>
            <a:ext cx="7186225" cy="1080120"/>
          </a:xfrm>
          <a:solidFill>
            <a:schemeClr val="bg1"/>
          </a:solidFill>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Assyrian Chariots</a:t>
            </a:r>
          </a:p>
        </p:txBody>
      </p:sp>
    </p:spTree>
    <p:extLst>
      <p:ext uri="{BB962C8B-B14F-4D97-AF65-F5344CB8AC3E}">
        <p14:creationId xmlns:p14="http://schemas.microsoft.com/office/powerpoint/2010/main" val="180962248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Good: Nahum 1:8</a:t>
            </a:r>
          </a:p>
        </p:txBody>
      </p:sp>
      <p:sp>
        <p:nvSpPr>
          <p:cNvPr id="35846" name="Rectangle 6"/>
          <p:cNvSpPr>
            <a:spLocks noChangeArrowheads="1"/>
          </p:cNvSpPr>
          <p:nvPr/>
        </p:nvSpPr>
        <p:spPr bwMode="auto">
          <a:xfrm>
            <a:off x="251520" y="1268760"/>
            <a:ext cx="3528392" cy="5140424"/>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But he will sweep away his enemies in an overwhelming flood. He will pursue his foes into the darkness of night</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 (NLT).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pic>
        <p:nvPicPr>
          <p:cNvPr id="22221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838" y="1628775"/>
            <a:ext cx="4968875" cy="450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5215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400">
              <a:solidFill>
                <a:srgbClr val="000000"/>
              </a:solidFill>
              <a:latin typeface="Times New Roman" charset="0"/>
              <a:ea typeface="ＭＳ Ｐゴシック" charset="0"/>
              <a:cs typeface="ＭＳ Ｐゴシック" charset="0"/>
            </a:endParaRPr>
          </a:p>
        </p:txBody>
      </p:sp>
      <p:sp>
        <p:nvSpPr>
          <p:cNvPr id="512003"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400" b="1">
                <a:solidFill>
                  <a:srgbClr val="FFFFFF"/>
                </a:solidFill>
                <a:latin typeface="Times New Roman" charset="0"/>
                <a:ea typeface="ＭＳ Ｐゴシック" charset="0"/>
                <a:cs typeface="ＭＳ Ｐゴシック" charset="0"/>
              </a:rPr>
              <a:t>Walk Through The Bible </a:t>
            </a:r>
            <a:r>
              <a:rPr lang="en-US" sz="2400" b="1">
                <a:solidFill>
                  <a:srgbClr val="FFFFFF"/>
                </a:solidFill>
                <a:latin typeface="Times New Roman" charset="0"/>
                <a:ea typeface="ＭＳ Ｐゴシック" charset="0"/>
                <a:cs typeface="Times New Roman" charset="0"/>
              </a:rPr>
              <a:t>©</a:t>
            </a:r>
            <a:r>
              <a:rPr lang="en-US" sz="2400" b="1">
                <a:solidFill>
                  <a:srgbClr val="FFFFFF"/>
                </a:solidFill>
                <a:latin typeface="Times New Roman" charset="0"/>
                <a:ea typeface="ＭＳ Ｐゴシック" charset="0"/>
                <a:cs typeface="ＭＳ Ｐゴシック" charset="0"/>
              </a:rPr>
              <a:t>1989</a:t>
            </a:r>
          </a:p>
        </p:txBody>
      </p:sp>
      <p:sp>
        <p:nvSpPr>
          <p:cNvPr id="512005"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defTabSz="914400" fontAlgn="base">
              <a:spcBef>
                <a:spcPct val="50000"/>
              </a:spcBef>
              <a:spcAft>
                <a:spcPct val="0"/>
              </a:spcAft>
              <a:defRPr/>
            </a:pPr>
            <a:r>
              <a:rPr lang="en-US" sz="4800" b="1" i="1">
                <a:solidFill>
                  <a:srgbClr val="FFFFFF"/>
                </a:solidFill>
                <a:latin typeface="Times New Roman" charset="0"/>
                <a:ea typeface="ＭＳ Ｐゴシック" charset="0"/>
                <a:cs typeface="ＭＳ Ｐゴシック" charset="0"/>
              </a:rPr>
              <a:t>Nahum</a:t>
            </a:r>
          </a:p>
        </p:txBody>
      </p:sp>
      <p:pic>
        <p:nvPicPr>
          <p:cNvPr id="227333" name="Picture 9" descr="Nah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087438"/>
            <a:ext cx="6096000" cy="502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10" name="Text Box 10"/>
          <p:cNvSpPr txBox="1">
            <a:spLocks noChangeArrowheads="1"/>
          </p:cNvSpPr>
          <p:nvPr/>
        </p:nvSpPr>
        <p:spPr bwMode="auto">
          <a:xfrm>
            <a:off x="228600" y="63246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400" b="1">
                <a:solidFill>
                  <a:srgbClr val="FFFFFF"/>
                </a:solidFill>
                <a:latin typeface="Times New Roman" charset="0"/>
                <a:ea typeface="ＭＳ Ｐゴシック" charset="0"/>
                <a:cs typeface="ＭＳ Ｐゴシック" charset="0"/>
              </a:rPr>
              <a:t>Nahum 1:8</a:t>
            </a:r>
          </a:p>
        </p:txBody>
      </p:sp>
      <p:sp>
        <p:nvSpPr>
          <p:cNvPr id="2" name="Title 1"/>
          <p:cNvSpPr>
            <a:spLocks noGrp="1"/>
          </p:cNvSpPr>
          <p:nvPr>
            <p:ph type="title" idx="4294967295"/>
          </p:nvPr>
        </p:nvSpPr>
        <p:spPr>
          <a:xfrm>
            <a:off x="11326" y="29671"/>
            <a:ext cx="5712802" cy="879049"/>
          </a:xfrm>
        </p:spPr>
        <p:txBody>
          <a:bodyPr/>
          <a:lstStyle/>
          <a:p>
            <a:pPr rtl="0" eaLnBrk="1" fontAlgn="base" hangingPunct="1"/>
            <a:r>
              <a:rPr lang="ru-RU" sz="4800" b="1" kern="1200">
                <a:solidFill>
                  <a:srgbClr val="FFFFFF"/>
                </a:solidFill>
                <a:effectLst/>
                <a:latin typeface="Arial"/>
                <a:ea typeface="ＭＳ Ｐゴシック"/>
                <a:cs typeface="ＭＳ Ｐゴシック"/>
              </a:rPr>
              <a:t>"</a:t>
            </a:r>
            <a:r>
              <a:rPr lang="en-US" sz="4800" b="1" kern="1200">
                <a:solidFill>
                  <a:srgbClr val="FFFFFF"/>
                </a:solidFill>
                <a:effectLst/>
                <a:latin typeface="Times New Roman"/>
                <a:ea typeface="ＭＳ Ｐゴシック"/>
                <a:cs typeface="ＭＳ Ｐゴシック"/>
              </a:rPr>
              <a:t>Flood</a:t>
            </a:r>
            <a:r>
              <a:rPr lang="ru-RU" sz="4800" b="1" kern="1200">
                <a:solidFill>
                  <a:srgbClr val="FFFFFF"/>
                </a:solidFill>
                <a:effectLst/>
                <a:latin typeface="Arial"/>
                <a:ea typeface="ＭＳ Ｐゴシック"/>
                <a:cs typeface="ＭＳ Ｐゴシック"/>
              </a:rPr>
              <a:t>"</a:t>
            </a:r>
            <a:endParaRPr lang="en-US"/>
          </a:p>
        </p:txBody>
      </p:sp>
    </p:spTree>
    <p:extLst>
      <p:ext uri="{BB962C8B-B14F-4D97-AF65-F5344CB8AC3E}">
        <p14:creationId xmlns:p14="http://schemas.microsoft.com/office/powerpoint/2010/main" val="31144513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512010"/>
                                        </p:tgtEl>
                                        <p:attrNameLst>
                                          <p:attrName>style.visibility</p:attrName>
                                        </p:attrNameLst>
                                      </p:cBhvr>
                                      <p:to>
                                        <p:strVal val="visible"/>
                                      </p:to>
                                    </p:set>
                                    <p:animEffect transition="in" filter="dissolve">
                                      <p:cBhvr>
                                        <p:cTn id="7" dur="500"/>
                                        <p:tgtEl>
                                          <p:spTgt spid="512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Major Messages, Minor Prophets</a:t>
            </a:r>
          </a:p>
        </p:txBody>
      </p:sp>
      <p:pic>
        <p:nvPicPr>
          <p:cNvPr id="2" name="Picture 1"/>
          <p:cNvPicPr>
            <a:picLocks noChangeAspect="1"/>
          </p:cNvPicPr>
          <p:nvPr/>
        </p:nvPicPr>
        <p:blipFill>
          <a:blip r:embed="rId3"/>
          <a:stretch>
            <a:fillRect/>
          </a:stretch>
        </p:blipFill>
        <p:spPr>
          <a:xfrm>
            <a:off x="0" y="1841500"/>
            <a:ext cx="9144000" cy="3168316"/>
          </a:xfrm>
          <a:prstGeom prst="rect">
            <a:avLst/>
          </a:prstGeom>
        </p:spPr>
      </p:pic>
      <p:sp>
        <p:nvSpPr>
          <p:cNvPr id="5" name="Rectangle 2"/>
          <p:cNvSpPr txBox="1">
            <a:spLocks noChangeArrowheads="1"/>
          </p:cNvSpPr>
          <p:nvPr/>
        </p:nvSpPr>
        <p:spPr bwMode="auto">
          <a:xfrm>
            <a:off x="5330407" y="1841499"/>
            <a:ext cx="3813592" cy="331719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800000"/>
                </a:solidFill>
                <a:effectLst>
                  <a:glow rad="127000">
                    <a:schemeClr val="bg1"/>
                  </a:glow>
                </a:effectLst>
                <a:latin typeface="Arial" charset="0"/>
                <a:ea typeface="ＭＳ Ｐゴシック" charset="0"/>
                <a:cs typeface="ＭＳ Ｐゴシック" charset="0"/>
              </a:rPr>
              <a:t>God’s Old Message for Our New Day</a:t>
            </a:r>
          </a:p>
        </p:txBody>
      </p:sp>
    </p:spTree>
    <p:extLst>
      <p:ext uri="{BB962C8B-B14F-4D97-AF65-F5344CB8AC3E}">
        <p14:creationId xmlns:p14="http://schemas.microsoft.com/office/powerpoint/2010/main" val="250825281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91599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Why are you scheming against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He will destroy you with one blow; he won’t need to strike twice!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10</a:t>
            </a:r>
            <a:r>
              <a:rPr lang="en-US" sz="3200" b="1" dirty="0">
                <a:effectLst>
                  <a:glow rad="127000">
                    <a:schemeClr val="tx1"/>
                  </a:glow>
                </a:effectLst>
                <a:latin typeface="Arial" charset="0"/>
                <a:ea typeface="ＭＳ Ｐゴシック" charset="0"/>
                <a:cs typeface="ＭＳ Ｐゴシック" charset="0"/>
              </a:rPr>
              <a:t>His enemies, tangled like thornbushes and staggering like drunks, will be burned up like dry stubble in a field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1:9-10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93333" y="3606799"/>
            <a:ext cx="5845625" cy="3273549"/>
          </a:xfrm>
          <a:prstGeom prst="rect">
            <a:avLst/>
          </a:prstGeom>
        </p:spPr>
      </p:pic>
    </p:spTree>
    <p:extLst>
      <p:ext uri="{BB962C8B-B14F-4D97-AF65-F5344CB8AC3E}">
        <p14:creationId xmlns:p14="http://schemas.microsoft.com/office/powerpoint/2010/main" val="7857397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341376763"/>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ru-RU" altLang="ja-JP" sz="2800" b="1" dirty="0">
                          <a:latin typeface="Arial"/>
                          <a:cs typeface="Arial"/>
                        </a:rPr>
                        <a:t>"</a:t>
                      </a:r>
                      <a:r>
                        <a:rPr kumimoji="1" lang="en-US" altLang="ja-JP" sz="2800" b="1" dirty="0">
                          <a:latin typeface="Arial"/>
                          <a:cs typeface="Arial"/>
                        </a:rPr>
                        <a:t>From you, O Nineveh, has one come forth who plots evil against the L</a:t>
                      </a:r>
                      <a:r>
                        <a:rPr kumimoji="1" lang="en-US" altLang="ja-JP" sz="2400" b="1" dirty="0">
                          <a:latin typeface="Arial"/>
                          <a:cs typeface="Arial"/>
                        </a:rPr>
                        <a:t>ORD</a:t>
                      </a:r>
                      <a:r>
                        <a:rPr kumimoji="1" lang="en-US" altLang="ja-JP" sz="2800" b="1" dirty="0">
                          <a:latin typeface="Arial"/>
                          <a:cs typeface="Arial"/>
                        </a:rPr>
                        <a:t> and counsels wickedness…</a:t>
                      </a:r>
                      <a:r>
                        <a:rPr kumimoji="1" lang="ru-RU" altLang="ja-JP" sz="2800" b="1" dirty="0">
                          <a:latin typeface="Arial"/>
                          <a:cs typeface="Arial"/>
                        </a:rPr>
                        <a:t>”</a:t>
                      </a:r>
                      <a:r>
                        <a:rPr kumimoji="1" lang="en-US" altLang="ja-JP" sz="2800" b="1" dirty="0">
                          <a:latin typeface="Arial"/>
                          <a:cs typeface="Arial"/>
                        </a:rPr>
                        <a:t> (1:11-12)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Sennacherib made arrogant threats in </a:t>
                      </a:r>
                      <a:br>
                        <a:rPr kumimoji="1" lang="en-US" altLang="ja-JP" sz="2800" b="1" dirty="0">
                          <a:latin typeface="Arial"/>
                          <a:cs typeface="Arial"/>
                        </a:rPr>
                      </a:br>
                      <a:r>
                        <a:rPr kumimoji="1" lang="en-US" altLang="ja-JP" sz="2800" b="1" dirty="0">
                          <a:latin typeface="Arial"/>
                          <a:cs typeface="Arial"/>
                        </a:rPr>
                        <a:t>701 BC against Judah and Jerusalem </a:t>
                      </a:r>
                      <a:br>
                        <a:rPr kumimoji="1" lang="en-US" altLang="ja-JP" sz="2800" b="1" dirty="0">
                          <a:latin typeface="Arial"/>
                          <a:cs typeface="Arial"/>
                        </a:rPr>
                      </a:br>
                      <a:r>
                        <a:rPr kumimoji="1" lang="en-US" altLang="ja-JP" sz="2800" b="1" dirty="0">
                          <a:latin typeface="Arial"/>
                          <a:cs typeface="Arial"/>
                        </a:rPr>
                        <a:t>(cf. 2 Kings 18–19).</a:t>
                      </a: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ru-RU" altLang="ja-JP" sz="2800" b="1" dirty="0">
                          <a:latin typeface="Arial"/>
                          <a:cs typeface="Arial"/>
                        </a:rPr>
                        <a:t>"</a:t>
                      </a:r>
                      <a:r>
                        <a:rPr kumimoji="1" lang="en-US" altLang="ja-JP" sz="2800" b="1" dirty="0">
                          <a:latin typeface="Arial"/>
                          <a:cs typeface="Arial"/>
                        </a:rPr>
                        <a:t>Now I will break their yoke from your neck and tear your shackles away</a:t>
                      </a:r>
                      <a:r>
                        <a:rPr kumimoji="1" lang="ru-RU" altLang="ja-JP" sz="2800" b="1" dirty="0">
                          <a:latin typeface="Arial"/>
                          <a:cs typeface="Arial"/>
                        </a:rPr>
                        <a:t>”</a:t>
                      </a:r>
                      <a:r>
                        <a:rPr kumimoji="1" lang="en-US" altLang="ja-JP" sz="2800" b="1" dirty="0">
                          <a:latin typeface="Arial"/>
                          <a:cs typeface="Arial"/>
                        </a:rPr>
                        <a:t> (1:13)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Judah</a:t>
                      </a:r>
                      <a:r>
                        <a:rPr kumimoji="1" lang="uk-UA" altLang="ja-JP" sz="2800" b="1" dirty="0">
                          <a:latin typeface="Arial"/>
                          <a:cs typeface="Arial"/>
                        </a:rPr>
                        <a:t>'</a:t>
                      </a:r>
                      <a:r>
                        <a:rPr kumimoji="1" lang="en-US" altLang="ja-JP" sz="2800" b="1" dirty="0">
                          <a:latin typeface="Arial"/>
                          <a:cs typeface="Arial"/>
                        </a:rPr>
                        <a:t>s service to Assyria ended at Nineveh</a:t>
                      </a:r>
                      <a:r>
                        <a:rPr kumimoji="1" lang="uk-UA" altLang="ja-JP" sz="2800" b="1" dirty="0">
                          <a:latin typeface="Arial"/>
                          <a:cs typeface="Arial"/>
                        </a:rPr>
                        <a:t>'</a:t>
                      </a:r>
                      <a:r>
                        <a:rPr kumimoji="1" lang="en-US" altLang="ja-JP" sz="2800" b="1" dirty="0">
                          <a:latin typeface="Arial"/>
                          <a:cs typeface="Arial"/>
                        </a:rPr>
                        <a:t>s demise </a:t>
                      </a:r>
                      <a:br>
                        <a:rPr kumimoji="1" lang="en-US" altLang="ja-JP" sz="2800" b="1" dirty="0">
                          <a:latin typeface="Arial"/>
                          <a:cs typeface="Arial"/>
                        </a:rPr>
                      </a:br>
                      <a:r>
                        <a:rPr kumimoji="1" lang="en-US" altLang="ja-JP" sz="2800" b="1" dirty="0">
                          <a:latin typeface="Arial"/>
                          <a:cs typeface="Arial"/>
                        </a:rPr>
                        <a:t>(2 Kings 18:14; 2 Chron. 33:11).</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Hobart E. Freeman, </a:t>
            </a:r>
            <a:r>
              <a:rPr kumimoji="1" lang="en-US" altLang="ja-JP" sz="1200" b="1" i="1">
                <a:solidFill>
                  <a:srgbClr val="FFFFFF"/>
                </a:solidFill>
                <a:cs typeface="Arial" charset="0"/>
              </a:rPr>
              <a:t>An Introduction to the Old Testament Prophets</a:t>
            </a:r>
            <a:r>
              <a:rPr kumimoji="1" lang="en-US" altLang="ja-JP" sz="1200" b="1">
                <a:solidFill>
                  <a:srgbClr val="FFFFFF"/>
                </a:solidFill>
                <a:cs typeface="Arial" charset="0"/>
              </a:rPr>
              <a:t> (Chicago: Moody Press, 1977).</a:t>
            </a:r>
          </a:p>
        </p:txBody>
      </p:sp>
    </p:spTree>
    <p:extLst>
      <p:ext uri="{BB962C8B-B14F-4D97-AF65-F5344CB8AC3E}">
        <p14:creationId xmlns:p14="http://schemas.microsoft.com/office/powerpoint/2010/main" val="3228074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34067615"/>
              </p:ext>
            </p:extLst>
          </p:nvPr>
        </p:nvGraphicFramePr>
        <p:xfrm>
          <a:off x="-36512" y="692696"/>
          <a:ext cx="9216008" cy="30784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Nineveh</a:t>
                      </a:r>
                      <a:r>
                        <a:rPr kumimoji="1" lang="uk-UA" altLang="ja-JP" sz="2800" b="1" dirty="0">
                          <a:latin typeface="Arial"/>
                          <a:cs typeface="Arial"/>
                        </a:rPr>
                        <a:t>'</a:t>
                      </a:r>
                      <a:r>
                        <a:rPr kumimoji="1" lang="en-US" altLang="ja-JP" sz="2800" b="1" dirty="0">
                          <a:latin typeface="Arial"/>
                          <a:cs typeface="Arial"/>
                        </a:rPr>
                        <a:t>s destruction would be final (1:9,14)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Many cities of the ancient Near East were rebuilt after being destroyed (e.g., Samaria, Jerusalem, Babylon) but not Nineveh.</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88605026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849262270"/>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11. Nineveh’s images and idols would be destroyed (1:14).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11. The statue of the goddess Ishtar lay headless in the debris of Nineveh’s ruins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(“The British Museum Excavations on the Temple of Ishtar at Nineveh, 1930-1,” </a:t>
                      </a:r>
                      <a:r>
                        <a:rPr kumimoji="1" lang="en-US" altLang="ja-JP" sz="2800" b="1" i="1" dirty="0">
                          <a:latin typeface="Arial"/>
                          <a:cs typeface="Arial"/>
                        </a:rPr>
                        <a:t>Annals of Archaeology and Anthropology</a:t>
                      </a:r>
                      <a:r>
                        <a:rPr kumimoji="1" lang="en-US" altLang="ja-JP" sz="2800" b="1" dirty="0">
                          <a:latin typeface="Arial"/>
                          <a:cs typeface="Arial"/>
                        </a:rPr>
                        <a:t> 19, pp. 55-56).</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67977704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5033596"/>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Look! A messenger is coming over the mountains with good news!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is bringing a message of peace.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Celebrate your festivals, O people of Judah, and fulfill all your vows,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your wicked enemies will never invade your land again.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will be completely destroyed!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1:15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32" y="5063065"/>
            <a:ext cx="8978248" cy="1879600"/>
          </a:xfrm>
          <a:prstGeom prst="rect">
            <a:avLst/>
          </a:prstGeom>
        </p:spPr>
      </p:pic>
    </p:spTree>
    <p:extLst>
      <p:ext uri="{BB962C8B-B14F-4D97-AF65-F5344CB8AC3E}">
        <p14:creationId xmlns:p14="http://schemas.microsoft.com/office/powerpoint/2010/main" val="30211973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6" descr="God Jesus throne cat_rel_hist_02RoberttBarret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896" y="1617124"/>
            <a:ext cx="42037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0"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kumimoji="1" lang="en-US" altLang="ja-JP">
              <a:solidFill>
                <a:srgbClr val="FFFFFF"/>
              </a:solidFill>
              <a:cs typeface="Arial" charset="0"/>
            </a:endParaRPr>
          </a:p>
        </p:txBody>
      </p:sp>
      <p:sp>
        <p:nvSpPr>
          <p:cNvPr id="50179" name="Text Box 3"/>
          <p:cNvSpPr txBox="1">
            <a:spLocks noChangeArrowheads="1"/>
          </p:cNvSpPr>
          <p:nvPr/>
        </p:nvSpPr>
        <p:spPr bwMode="auto">
          <a:xfrm>
            <a:off x="3556004" y="1617124"/>
            <a:ext cx="5575296" cy="5262980"/>
          </a:xfrm>
          <a:prstGeom prst="rect">
            <a:avLst/>
          </a:prstGeom>
          <a:solidFill>
            <a:srgbClr val="161616"/>
          </a:soli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kumimoji="1" lang="en-US" altLang="ja-JP" sz="2800" b="1" dirty="0">
                <a:solidFill>
                  <a:srgbClr val="FFFFFF"/>
                </a:solidFill>
                <a:ea typeface="Arial" charset="0"/>
                <a:cs typeface="Arial" charset="0"/>
              </a:rPr>
              <a:t>God rules the universe. He controls both nature and nations, judging them and using them as instruments of judgment by His will. Not even mighty Assyria, earth's superpower in Nahum</a:t>
            </a:r>
            <a:r>
              <a:rPr kumimoji="1" lang="uk-UA" altLang="ja-JP" sz="2800" b="1" dirty="0">
                <a:solidFill>
                  <a:srgbClr val="FFFFFF"/>
                </a:solidFill>
                <a:ea typeface="Arial" charset="0"/>
                <a:cs typeface="Arial" charset="0"/>
              </a:rPr>
              <a:t>'</a:t>
            </a:r>
            <a:r>
              <a:rPr kumimoji="1" lang="en-US" altLang="ja-JP" sz="2800" b="1" dirty="0">
                <a:solidFill>
                  <a:srgbClr val="FFFFFF"/>
                </a:solidFill>
                <a:ea typeface="Arial" charset="0"/>
                <a:cs typeface="Arial" charset="0"/>
              </a:rPr>
              <a:t>s day, could withstand the L</a:t>
            </a:r>
            <a:r>
              <a:rPr kumimoji="1" lang="en-US" altLang="ja-JP" b="1" dirty="0">
                <a:solidFill>
                  <a:srgbClr val="FFFFFF"/>
                </a:solidFill>
                <a:ea typeface="Arial" charset="0"/>
                <a:cs typeface="Arial" charset="0"/>
              </a:rPr>
              <a:t>ORD</a:t>
            </a:r>
            <a:r>
              <a:rPr kumimoji="1" lang="uk-UA" altLang="ja-JP" b="1" dirty="0">
                <a:solidFill>
                  <a:srgbClr val="FFFFFF"/>
                </a:solidFill>
                <a:ea typeface="Arial" charset="0"/>
                <a:cs typeface="Arial" charset="0"/>
              </a:rPr>
              <a:t>'</a:t>
            </a:r>
            <a:r>
              <a:rPr kumimoji="1" lang="en-US" altLang="ja-JP" b="1" dirty="0">
                <a:solidFill>
                  <a:srgbClr val="FFFFFF"/>
                </a:solidFill>
                <a:ea typeface="Arial" charset="0"/>
                <a:cs typeface="Arial" charset="0"/>
              </a:rPr>
              <a:t>s</a:t>
            </a:r>
            <a:r>
              <a:rPr kumimoji="1" lang="en-US" altLang="ja-JP" sz="2800" b="1" dirty="0">
                <a:solidFill>
                  <a:srgbClr val="FFFFFF"/>
                </a:solidFill>
                <a:ea typeface="Arial" charset="0"/>
                <a:cs typeface="Arial" charset="0"/>
              </a:rPr>
              <a:t> judgment. The L</a:t>
            </a:r>
            <a:r>
              <a:rPr kumimoji="1" lang="en-US" altLang="ja-JP" b="1" dirty="0">
                <a:solidFill>
                  <a:srgbClr val="FFFFFF"/>
                </a:solidFill>
                <a:ea typeface="Arial" charset="0"/>
                <a:cs typeface="Arial" charset="0"/>
              </a:rPr>
              <a:t>ORD</a:t>
            </a:r>
            <a:r>
              <a:rPr kumimoji="1" lang="en-US" altLang="ja-JP" sz="2800" b="1" dirty="0">
                <a:solidFill>
                  <a:srgbClr val="FFFFFF"/>
                </a:solidFill>
                <a:ea typeface="Arial" charset="0"/>
                <a:cs typeface="Arial" charset="0"/>
              </a:rPr>
              <a:t> would destroy Nineveh</a:t>
            </a:r>
            <a:r>
              <a:rPr kumimoji="1" lang="uk-UA" altLang="ja-JP" sz="2800" b="1" dirty="0">
                <a:solidFill>
                  <a:srgbClr val="FFFFFF"/>
                </a:solidFill>
                <a:ea typeface="Arial" charset="0"/>
                <a:cs typeface="Arial" charset="0"/>
              </a:rPr>
              <a:t>'</a:t>
            </a:r>
            <a:r>
              <a:rPr kumimoji="1" lang="en-US" altLang="ja-JP" sz="2800" b="1" dirty="0">
                <a:solidFill>
                  <a:srgbClr val="FFFFFF"/>
                </a:solidFill>
                <a:ea typeface="Arial" charset="0"/>
                <a:cs typeface="Arial" charset="0"/>
              </a:rPr>
              <a:t>s idols (1:14), showing His sovereignty over the Assyrian gods.  </a:t>
            </a:r>
          </a:p>
        </p:txBody>
      </p:sp>
      <p:sp>
        <p:nvSpPr>
          <p:cNvPr id="50181" name="Rectangle 5"/>
          <p:cNvSpPr>
            <a:spLocks noGrp="1" noChangeArrowheads="1"/>
          </p:cNvSpPr>
          <p:nvPr>
            <p:ph type="title" idx="4294967295"/>
          </p:nvPr>
        </p:nvSpPr>
        <p:spPr>
          <a:xfrm>
            <a:off x="457200" y="8468"/>
            <a:ext cx="8229600" cy="905933"/>
          </a:xfrm>
        </p:spPr>
        <p:txBody>
          <a:bodyPr/>
          <a:lstStyle/>
          <a:p>
            <a:pPr eaLnBrk="1" hangingPunct="1">
              <a:defRPr/>
            </a:pPr>
            <a:r>
              <a:rPr kumimoji="1" lang="en-US" altLang="ja-JP" b="1">
                <a:solidFill>
                  <a:schemeClr val="tx1"/>
                </a:solidFill>
                <a:latin typeface="Arial" charset="0"/>
                <a:ea typeface="ＭＳ Ｐゴシック" charset="0"/>
                <a:cs typeface="Arial" charset="0"/>
              </a:rPr>
              <a:t>Theology of Nahum</a:t>
            </a:r>
            <a:endParaRPr lang="en-US" sz="7200">
              <a:latin typeface="Arial" charset="0"/>
              <a:ea typeface="ＭＳ Ｐゴシック" charset="0"/>
              <a:cs typeface="Arial" charset="0"/>
            </a:endParaRPr>
          </a:p>
        </p:txBody>
      </p:sp>
      <p:sp>
        <p:nvSpPr>
          <p:cNvPr id="6" name="TextBox 5"/>
          <p:cNvSpPr txBox="1"/>
          <p:nvPr/>
        </p:nvSpPr>
        <p:spPr>
          <a:xfrm>
            <a:off x="-12700" y="849532"/>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kumimoji="1" lang="en-US" altLang="ja-JP" sz="3600" b="1" i="1" dirty="0">
                <a:solidFill>
                  <a:srgbClr val="FFFFFF"/>
                </a:solidFill>
                <a:effectLst>
                  <a:outerShdw blurRad="38100" dist="38100" dir="2700000" algn="tl">
                    <a:srgbClr val="000000"/>
                  </a:outerShdw>
                </a:effectLst>
                <a:ea typeface="Arial" charset="0"/>
                <a:cs typeface="Arial" charset="0"/>
              </a:rPr>
              <a:t>God as Sovereign King</a:t>
            </a:r>
          </a:p>
        </p:txBody>
      </p:sp>
    </p:spTree>
    <p:extLst>
      <p:ext uri="{BB962C8B-B14F-4D97-AF65-F5344CB8AC3E}">
        <p14:creationId xmlns:p14="http://schemas.microsoft.com/office/powerpoint/2010/main" val="3707268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500" fill="hold"/>
                                        <p:tgtEl>
                                          <p:spTgt spid="50179"/>
                                        </p:tgtEl>
                                        <p:attrNameLst>
                                          <p:attrName>ppt_w</p:attrName>
                                        </p:attrNameLst>
                                      </p:cBhvr>
                                      <p:tavLst>
                                        <p:tav tm="0">
                                          <p:val>
                                            <p:fltVal val="0"/>
                                          </p:val>
                                        </p:tav>
                                        <p:tav tm="100000">
                                          <p:val>
                                            <p:strVal val="#ppt_w"/>
                                          </p:val>
                                        </p:tav>
                                      </p:tavLst>
                                    </p:anim>
                                    <p:anim calcmode="lin" valueType="num">
                                      <p:cBhvr>
                                        <p:cTn id="8" dur="500" fill="hold"/>
                                        <p:tgtEl>
                                          <p:spTgt spid="501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v96520warrior20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kumimoji="1" lang="en-US" altLang="ja-JP">
              <a:solidFill>
                <a:srgbClr val="FFFFFF"/>
              </a:solidFill>
              <a:cs typeface="Arial" charset="0"/>
            </a:endParaRPr>
          </a:p>
        </p:txBody>
      </p:sp>
      <p:sp>
        <p:nvSpPr>
          <p:cNvPr id="50180" name="Text Box 4"/>
          <p:cNvSpPr txBox="1">
            <a:spLocks noChangeArrowheads="1"/>
          </p:cNvSpPr>
          <p:nvPr/>
        </p:nvSpPr>
        <p:spPr bwMode="auto">
          <a:xfrm>
            <a:off x="0" y="3352800"/>
            <a:ext cx="9144000" cy="341632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kumimoji="1" lang="en-US" altLang="ja-JP" b="1" dirty="0">
                <a:solidFill>
                  <a:srgbClr val="FFFFFF"/>
                </a:solidFill>
                <a:effectLst>
                  <a:outerShdw blurRad="38100" dist="38100" dir="2700000" algn="tl">
                    <a:srgbClr val="000000"/>
                  </a:outerShdw>
                </a:effectLst>
                <a:cs typeface="Arial" charset="0"/>
              </a:rPr>
              <a:t>The 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is Divine Warrior </a:t>
            </a:r>
            <a:r>
              <a:rPr kumimoji="1" lang="en-US" altLang="ja-JP" b="1" i="1" dirty="0">
                <a:solidFill>
                  <a:srgbClr val="FFFFFF"/>
                </a:solidFill>
                <a:effectLst>
                  <a:outerShdw blurRad="38100" dist="38100" dir="2700000" algn="tl">
                    <a:srgbClr val="000000"/>
                  </a:outerShdw>
                </a:effectLst>
                <a:cs typeface="Arial" charset="0"/>
              </a:rPr>
              <a:t>par excellence</a:t>
            </a:r>
            <a:r>
              <a:rPr kumimoji="1" lang="en-US" altLang="ja-JP" b="1" dirty="0">
                <a:solidFill>
                  <a:srgbClr val="FFFFFF"/>
                </a:solidFill>
                <a:effectLst>
                  <a:outerShdw blurRad="38100" dist="38100" dir="2700000" algn="tl">
                    <a:srgbClr val="000000"/>
                  </a:outerShdw>
                </a:effectLst>
                <a:cs typeface="Arial" charset="0"/>
              </a:rPr>
              <a:t>. The book begins with a terrifying portrayal of the angry, avenging warrior in a storm frightening all of nature with His battle cry (1:2-6). In these verses, Nahum used many of the same words used by Assyrian kings to describe their prowess and exploits in battle. This emphasized that the 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not Assyria</a:t>
            </a:r>
            <a:r>
              <a:rPr kumimoji="1" lang="uk-UA"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s king, was the most powerful warrior. The </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Almighty,</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 or </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of Armies,</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 personally announced He would defeat Nineveh (2:13; 3:5). </a:t>
            </a:r>
            <a:endParaRPr kumimoji="1" lang="en-US" altLang="ja-JP" sz="5400" b="1" dirty="0">
              <a:solidFill>
                <a:srgbClr val="FFFFFF"/>
              </a:solidFill>
              <a:effectLst>
                <a:outerShdw blurRad="38100" dist="38100" dir="2700000" algn="tl">
                  <a:srgbClr val="000000"/>
                </a:outerShdw>
              </a:effectLst>
              <a:cs typeface="Arial" charset="0"/>
            </a:endParaRPr>
          </a:p>
        </p:txBody>
      </p:sp>
      <p:sp>
        <p:nvSpPr>
          <p:cNvPr id="50181" name="Rectangle 5"/>
          <p:cNvSpPr>
            <a:spLocks noGrp="1" noChangeArrowheads="1"/>
          </p:cNvSpPr>
          <p:nvPr>
            <p:ph type="title" idx="4294967295"/>
          </p:nvPr>
        </p:nvSpPr>
        <p:spPr>
          <a:xfrm>
            <a:off x="0" y="160865"/>
            <a:ext cx="9144000" cy="639763"/>
          </a:xfrm>
        </p:spPr>
        <p:txBody>
          <a:bodyPr/>
          <a:lstStyle/>
          <a:p>
            <a:pPr eaLnBrk="1" hangingPunct="1">
              <a:defRPr/>
            </a:pPr>
            <a:r>
              <a:rPr kumimoji="1" lang="en-US" altLang="ja-JP" b="1">
                <a:solidFill>
                  <a:schemeClr val="tx1"/>
                </a:solidFill>
                <a:latin typeface="Arial" charset="0"/>
                <a:ea typeface="ＭＳ Ｐゴシック" charset="0"/>
                <a:cs typeface="Arial" charset="0"/>
              </a:rPr>
              <a:t>Theology of Nahum</a:t>
            </a:r>
            <a:endParaRPr lang="en-US" sz="7200">
              <a:latin typeface="Arial" charset="0"/>
              <a:ea typeface="ＭＳ Ｐゴシック" charset="0"/>
              <a:cs typeface="Arial" charset="0"/>
            </a:endParaRPr>
          </a:p>
        </p:txBody>
      </p:sp>
      <p:sp>
        <p:nvSpPr>
          <p:cNvPr id="7" name="TextBox 6"/>
          <p:cNvSpPr txBox="1"/>
          <p:nvPr/>
        </p:nvSpPr>
        <p:spPr>
          <a:xfrm>
            <a:off x="0" y="999065"/>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kumimoji="1" lang="en-US" altLang="ja-JP" sz="3600" b="1" i="1">
                <a:solidFill>
                  <a:srgbClr val="FFFFFF"/>
                </a:solidFill>
                <a:effectLst>
                  <a:outerShdw blurRad="38100" dist="38100" dir="2700000" algn="tl">
                    <a:srgbClr val="000000"/>
                  </a:outerShdw>
                </a:effectLst>
                <a:cs typeface="Arial" charset="0"/>
              </a:rPr>
              <a:t>God as Warrior</a:t>
            </a:r>
          </a:p>
        </p:txBody>
      </p:sp>
    </p:spTree>
    <p:extLst>
      <p:ext uri="{BB962C8B-B14F-4D97-AF65-F5344CB8AC3E}">
        <p14:creationId xmlns:p14="http://schemas.microsoft.com/office/powerpoint/2010/main" val="4148664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p:cTn id="7" dur="500" fill="hold"/>
                                        <p:tgtEl>
                                          <p:spTgt spid="50180"/>
                                        </p:tgtEl>
                                        <p:attrNameLst>
                                          <p:attrName>ppt_w</p:attrName>
                                        </p:attrNameLst>
                                      </p:cBhvr>
                                      <p:tavLst>
                                        <p:tav tm="0">
                                          <p:val>
                                            <p:fltVal val="0"/>
                                          </p:val>
                                        </p:tav>
                                        <p:tav tm="100000">
                                          <p:val>
                                            <p:strVal val="#ppt_w"/>
                                          </p:val>
                                        </p:tav>
                                      </p:tavLst>
                                    </p:anim>
                                    <p:anim calcmode="lin" valueType="num">
                                      <p:cBhvr>
                                        <p:cTn id="8" dur="500" fill="hold"/>
                                        <p:tgtEl>
                                          <p:spTgt spid="50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592427" y="31302"/>
            <a:ext cx="7819735" cy="4619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400" b="1" dirty="0">
                <a:effectLst/>
                <a:latin typeface="Arial" charset="0"/>
                <a:ea typeface="ＭＳ Ｐゴシック" charset="0"/>
                <a:cs typeface="Arial" charset="0"/>
              </a:rPr>
              <a:t>Nahum Book Chart</a:t>
            </a: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852638">
                  <a:extLst>
                    <a:ext uri="{9D8B030D-6E8A-4147-A177-3AD203B41FA5}">
                      <a16:colId xmlns:a16="http://schemas.microsoft.com/office/drawing/2014/main" val="20001"/>
                    </a:ext>
                  </a:extLst>
                </a:gridCol>
                <a:gridCol w="856648">
                  <a:extLst>
                    <a:ext uri="{9D8B030D-6E8A-4147-A177-3AD203B41FA5}">
                      <a16:colId xmlns:a16="http://schemas.microsoft.com/office/drawing/2014/main" val="20002"/>
                    </a:ext>
                  </a:extLst>
                </a:gridCol>
                <a:gridCol w="1203158">
                  <a:extLst>
                    <a:ext uri="{9D8B030D-6E8A-4147-A177-3AD203B41FA5}">
                      <a16:colId xmlns:a16="http://schemas.microsoft.com/office/drawing/2014/main" val="20003"/>
                    </a:ext>
                  </a:extLst>
                </a:gridCol>
                <a:gridCol w="1366788">
                  <a:extLst>
                    <a:ext uri="{9D8B030D-6E8A-4147-A177-3AD203B41FA5}">
                      <a16:colId xmlns:a16="http://schemas.microsoft.com/office/drawing/2014/main" val="20004"/>
                    </a:ext>
                  </a:extLst>
                </a:gridCol>
                <a:gridCol w="1183907">
                  <a:extLst>
                    <a:ext uri="{9D8B030D-6E8A-4147-A177-3AD203B41FA5}">
                      <a16:colId xmlns:a16="http://schemas.microsoft.com/office/drawing/2014/main" val="20005"/>
                    </a:ext>
                  </a:extLst>
                </a:gridCol>
                <a:gridCol w="1212783">
                  <a:extLst>
                    <a:ext uri="{9D8B030D-6E8A-4147-A177-3AD203B41FA5}">
                      <a16:colId xmlns:a16="http://schemas.microsoft.com/office/drawing/2014/main" val="20006"/>
                    </a:ext>
                  </a:extLst>
                </a:gridCol>
                <a:gridCol w="1172678">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Nineveh</a:t>
                      </a:r>
                      <a:r>
                        <a:rPr kumimoji="1" lang="fr-FR"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Chapter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Traits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3:8-11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c. 660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6" name="Rounded Rectangle 5">
            <a:extLst>
              <a:ext uri="{FF2B5EF4-FFF2-40B4-BE49-F238E27FC236}">
                <a16:creationId xmlns:a16="http://schemas.microsoft.com/office/drawing/2014/main" id="{114ECD2C-CB25-6097-7D12-3FD64404FE0C}"/>
              </a:ext>
            </a:extLst>
          </p:cNvPr>
          <p:cNvSpPr/>
          <p:nvPr/>
        </p:nvSpPr>
        <p:spPr bwMode="auto">
          <a:xfrm>
            <a:off x="3462777" y="931333"/>
            <a:ext cx="2572263"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36760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3473"/>
                                        </p:tgtEl>
                                        <p:attrNameLst>
                                          <p:attrName>style.visibility</p:attrName>
                                        </p:attrNameLst>
                                      </p:cBhvr>
                                      <p:to>
                                        <p:strVal val="visible"/>
                                      </p:to>
                                    </p:set>
                                    <p:animEffect transition="in" filter="dissolve">
                                      <p:cBhvr>
                                        <p:cTn id="7" dur="500"/>
                                        <p:tgtEl>
                                          <p:spTgt spid="23347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3"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Nahum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26085857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727"/>
            <a:ext cx="40062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00" y="29469"/>
            <a:ext cx="508000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Your enemy is coming to crush you, Nineveh.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Man the ramparts! Watch the roads! Prepare your defenses! Call out your forces! </a:t>
            </a:r>
            <a:r>
              <a:rPr lang="en-US" sz="3200" baseline="30000" dirty="0">
                <a:effectLst>
                  <a:glow rad="127000">
                    <a:schemeClr val="tx1"/>
                  </a:glow>
                </a:effectLst>
                <a:latin typeface="Arial" charset="0"/>
                <a:ea typeface="ＭＳ Ｐゴシック" charset="0"/>
                <a:cs typeface="ＭＳ Ｐゴシック" charset="0"/>
              </a:rPr>
              <a:t>2</a:t>
            </a:r>
            <a:r>
              <a:rPr lang="en-US" sz="3200" dirty="0">
                <a:effectLst>
                  <a:glow rad="127000">
                    <a:schemeClr val="tx1"/>
                  </a:glow>
                </a:effectLst>
                <a:latin typeface="Arial" charset="0"/>
                <a:ea typeface="ＭＳ Ｐゴシック" charset="0"/>
                <a:cs typeface="ＭＳ Ｐゴシック" charset="0"/>
              </a:rPr>
              <a:t>Even though the destroyer has destroyed Judah, the L</a:t>
            </a:r>
            <a:r>
              <a:rPr lang="en-US" sz="2800" dirty="0">
                <a:effectLst>
                  <a:glow rad="127000">
                    <a:schemeClr val="tx1"/>
                  </a:glow>
                </a:effectLst>
                <a:latin typeface="Arial" charset="0"/>
                <a:ea typeface="ＭＳ Ｐゴシック" charset="0"/>
                <a:cs typeface="ＭＳ Ｐゴシック" charset="0"/>
              </a:rPr>
              <a:t>ORD</a:t>
            </a:r>
            <a:r>
              <a:rPr lang="en-US" sz="3200" dirty="0">
                <a:effectLst>
                  <a:glow rad="127000">
                    <a:schemeClr val="tx1"/>
                  </a:glow>
                </a:effectLst>
                <a:latin typeface="Arial" charset="0"/>
                <a:ea typeface="ＭＳ Ｐゴシック" charset="0"/>
                <a:cs typeface="ＭＳ Ｐゴシック" charset="0"/>
              </a:rPr>
              <a:t> will restore its honor. Israel’s vine has been stripped of branches, but he will restore its splendor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2:1-2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387270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Caring</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Generous</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Just</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Humble</a:t>
            </a:r>
          </a:p>
        </p:txBody>
      </p:sp>
    </p:spTree>
    <p:extLst>
      <p:ext uri="{BB962C8B-B14F-4D97-AF65-F5344CB8AC3E}">
        <p14:creationId xmlns:p14="http://schemas.microsoft.com/office/powerpoint/2010/main" val="3811224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867" y="1993900"/>
            <a:ext cx="2997200" cy="486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1867" y="29469"/>
            <a:ext cx="7332132"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dirty="0">
                <a:effectLst>
                  <a:glow rad="127000">
                    <a:schemeClr val="tx1"/>
                  </a:glow>
                </a:effectLst>
                <a:latin typeface="Arial" charset="0"/>
                <a:ea typeface="ＭＳ Ｐゴシック" charset="0"/>
                <a:cs typeface="ＭＳ Ｐゴシック" charset="0"/>
              </a:rPr>
              <a:t>Shields flash red in the sunlight! See the scarlet uniforms of the valiant troops! </a:t>
            </a:r>
            <a:br>
              <a:rPr lang="en-US" sz="3600" dirty="0">
                <a:effectLst>
                  <a:glow rad="127000">
                    <a:schemeClr val="tx1"/>
                  </a:glow>
                </a:effectLst>
                <a:latin typeface="Arial" charset="0"/>
                <a:ea typeface="ＭＳ Ｐゴシック" charset="0"/>
                <a:cs typeface="ＭＳ Ｐゴシック" charset="0"/>
              </a:rPr>
            </a:br>
            <a:r>
              <a:rPr lang="en-US" sz="3600" dirty="0">
                <a:effectLst>
                  <a:glow rad="127000">
                    <a:schemeClr val="tx1"/>
                  </a:glow>
                </a:effectLst>
                <a:latin typeface="Arial" charset="0"/>
                <a:ea typeface="ＭＳ Ｐゴシック" charset="0"/>
                <a:cs typeface="ＭＳ Ｐゴシック" charset="0"/>
              </a:rPr>
              <a:t>Watch as their glittering chariots move into position, with a forest of spears waving above them. </a:t>
            </a:r>
            <a:br>
              <a:rPr lang="en-US" sz="3600" dirty="0">
                <a:effectLst>
                  <a:glow rad="127000">
                    <a:schemeClr val="tx1"/>
                  </a:glow>
                </a:effectLst>
                <a:latin typeface="Arial" charset="0"/>
                <a:ea typeface="ＭＳ Ｐゴシック" charset="0"/>
                <a:cs typeface="ＭＳ Ｐゴシック" charset="0"/>
              </a:rPr>
            </a:br>
            <a:r>
              <a:rPr lang="en-US" sz="3600" baseline="30000" dirty="0">
                <a:effectLst>
                  <a:glow rad="127000">
                    <a:schemeClr val="tx1"/>
                  </a:glow>
                </a:effectLst>
                <a:latin typeface="Arial" charset="0"/>
                <a:ea typeface="ＭＳ Ｐゴシック" charset="0"/>
                <a:cs typeface="ＭＳ Ｐゴシック" charset="0"/>
              </a:rPr>
              <a:t>4</a:t>
            </a:r>
            <a:r>
              <a:rPr lang="en-US" sz="3600" dirty="0">
                <a:effectLst>
                  <a:glow rad="127000">
                    <a:schemeClr val="tx1"/>
                  </a:glow>
                </a:effectLst>
                <a:latin typeface="Arial" charset="0"/>
                <a:ea typeface="ＭＳ Ｐゴシック" charset="0"/>
                <a:cs typeface="ＭＳ Ｐゴシック" charset="0"/>
              </a:rPr>
              <a:t>The chariots race recklessly along the streets and rush wildly through the squares. They flash like firelight and move as swiftly as lightning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(Nahum 2:3-4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072972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42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9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2:5-6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 king shouts to his officers; they stumble in their haste, rushing to the walls to set up their defenses. </a:t>
            </a:r>
          </a:p>
          <a:p>
            <a:pPr defTabSz="914400" eaLnBrk="0" fontAlgn="base" hangingPunct="0">
              <a:spcBef>
                <a:spcPct val="0"/>
              </a:spcBef>
              <a:spcAft>
                <a:spcPct val="0"/>
              </a:spcAft>
              <a:defRPr/>
            </a:pPr>
            <a:r>
              <a:rPr lang="en-SG" sz="3200" b="1" baseline="30000" dirty="0">
                <a:solidFill>
                  <a:srgbClr val="FFFFFF"/>
                </a:solidFill>
                <a:effectLst>
                  <a:glow rad="152400">
                    <a:srgbClr val="000000"/>
                  </a:glow>
                </a:effectLst>
                <a:latin typeface="Arial" charset="0"/>
                <a:ea typeface="Times New Roman" charset="0"/>
                <a:cs typeface="ＭＳ Ｐゴシック" charset="0"/>
              </a:rPr>
              <a:t>6</a:t>
            </a:r>
            <a:r>
              <a:rPr lang="en-SG" sz="3200" b="1" dirty="0">
                <a:solidFill>
                  <a:srgbClr val="FFFFFF"/>
                </a:solidFill>
                <a:effectLst>
                  <a:glow rad="152400">
                    <a:srgbClr val="000000"/>
                  </a:glow>
                </a:effectLst>
                <a:latin typeface="Arial" charset="0"/>
                <a:ea typeface="Times New Roman" charset="0"/>
                <a:cs typeface="ＭＳ Ｐゴシック" charset="0"/>
              </a:rPr>
              <a:t>The river gates have been torn open!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The palace is about to collapse!</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289387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487328691"/>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When Nineveh would be captured its people would try to escape (2:8):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a:t>
                      </a:r>
                      <a:r>
                        <a:rPr kumimoji="0" lang="en-US" sz="2800" b="1" u="none" strike="noStrike" cap="none" normalizeH="0" baseline="0" dirty="0">
                          <a:ln>
                            <a:noFill/>
                          </a:ln>
                          <a:solidFill>
                            <a:schemeClr val="tx1"/>
                          </a:solidFill>
                          <a:effectLst/>
                          <a:latin typeface="Arial"/>
                          <a:cs typeface="Arial"/>
                        </a:rPr>
                        <a:t>Nineveh is like a </a:t>
                      </a:r>
                      <a:r>
                        <a:rPr kumimoji="0" lang="en-US" sz="2800" b="1" u="none" strike="noStrike" cap="none" normalizeH="0" baseline="0" dirty="0">
                          <a:ln>
                            <a:noFill/>
                          </a:ln>
                          <a:solidFill>
                            <a:srgbClr val="0000FF"/>
                          </a:solidFill>
                          <a:effectLst/>
                          <a:latin typeface="Arial"/>
                          <a:cs typeface="Arial"/>
                        </a:rPr>
                        <a:t>leaking water reservoir</a:t>
                      </a:r>
                      <a:r>
                        <a:rPr kumimoji="0" lang="en-US" sz="2800" b="1" u="none" strike="noStrike" cap="none" normalizeH="0" baseline="0" dirty="0">
                          <a:ln>
                            <a:noFill/>
                          </a:ln>
                          <a:effectLst/>
                          <a:latin typeface="Arial"/>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The people are slipping away.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	 'Stop, stop!' someone shouts, but no one even looks back" (NLT).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“Sardanapalus [another name for King Sin-shar-ishkun] sent away his three sons and two daughters with much treasure into Paphlagonia, to the governor of Kattos, the most loyal of his subjects”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a:t>
                      </a: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2.26.8).</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30844065"/>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4288666186"/>
              </p:ext>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5. Nineveh would be destroyed by a  </a:t>
                      </a:r>
                      <a:r>
                        <a:rPr kumimoji="0" lang="en-US" sz="2800" b="1" u="none" strike="noStrike" cap="none" normalizeH="0" baseline="0" dirty="0">
                          <a:ln>
                            <a:noFill/>
                          </a:ln>
                          <a:solidFill>
                            <a:srgbClr val="0000FF"/>
                          </a:solidFill>
                          <a:effectLst/>
                          <a:latin typeface="Arial"/>
                          <a:cs typeface="Arial"/>
                        </a:rPr>
                        <a:t>flood</a:t>
                      </a:r>
                      <a:r>
                        <a:rPr kumimoji="0" lang="en-US" sz="2800" b="1" u="none" strike="noStrike" cap="none" normalizeH="0" baseline="0" dirty="0">
                          <a:ln>
                            <a:noFill/>
                          </a:ln>
                          <a:effectLst/>
                          <a:latin typeface="Arial"/>
                          <a:cs typeface="Arial"/>
                        </a:rPr>
                        <a:t> (1:8; 2:6, 8)</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5. Nineveh weakened by an unusually heavy &amp; long </a:t>
                      </a:r>
                      <a:r>
                        <a:rPr kumimoji="1" lang="en-US" altLang="ja-JP" sz="2800" b="1" dirty="0">
                          <a:solidFill>
                            <a:srgbClr val="0000FF"/>
                          </a:solidFill>
                          <a:latin typeface="Arial"/>
                          <a:cs typeface="Arial"/>
                        </a:rPr>
                        <a:t>flood of the Tigris</a:t>
                      </a:r>
                      <a:r>
                        <a:rPr kumimoji="1" lang="en-US" altLang="ja-JP" sz="2800" b="1" dirty="0">
                          <a:latin typeface="Arial"/>
                          <a:cs typeface="Arial"/>
                        </a:rPr>
                        <a:t>.  This carried away a huge section of the rampart around</a:t>
                      </a:r>
                      <a:r>
                        <a:rPr kumimoji="1" lang="en-US" altLang="ja-JP" sz="2800" b="1" baseline="0" dirty="0">
                          <a:latin typeface="Arial"/>
                          <a:cs typeface="Arial"/>
                        </a:rPr>
                        <a:t> </a:t>
                      </a:r>
                      <a:r>
                        <a:rPr kumimoji="1" lang="en-US" altLang="ja-JP" sz="2800" b="1" dirty="0">
                          <a:latin typeface="Arial"/>
                          <a:cs typeface="Arial"/>
                        </a:rPr>
                        <a:t>the city, allowing the enemy in. Terrifying thunder (presumably with a storm) accompanied</a:t>
                      </a:r>
                      <a:r>
                        <a:rPr kumimoji="1" lang="en-US" altLang="ja-JP" sz="2800" b="1" baseline="0" dirty="0">
                          <a:latin typeface="Arial"/>
                          <a:cs typeface="Arial"/>
                        </a:rPr>
                        <a:t> the capture</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2.26.9; 2.27.13; Xenophon, </a:t>
                      </a:r>
                      <a:r>
                        <a:rPr kumimoji="0" lang="is-IS" sz="2800" b="1" i="1" u="none" strike="noStrike" cap="none" normalizeH="0" baseline="0" dirty="0">
                          <a:ln>
                            <a:noFill/>
                          </a:ln>
                          <a:effectLst/>
                          <a:latin typeface="Arial"/>
                          <a:cs typeface="Arial"/>
                        </a:rPr>
                        <a:t>Anabasis</a:t>
                      </a:r>
                      <a:r>
                        <a:rPr kumimoji="0" lang="is-IS" sz="2800" b="1" i="0" u="none" strike="noStrike" cap="none" normalizeH="0" baseline="0" dirty="0">
                          <a:ln>
                            <a:noFill/>
                          </a:ln>
                          <a:effectLst/>
                          <a:latin typeface="Arial"/>
                          <a:cs typeface="Arial"/>
                        </a:rPr>
                        <a:t> 3.4.12).</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167537412"/>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6" name="Rectangle 3"/>
          <p:cNvSpPr>
            <a:spLocks noGrp="1" noChangeArrowheads="1"/>
          </p:cNvSpPr>
          <p:nvPr>
            <p:ph type="body" idx="1"/>
          </p:nvPr>
        </p:nvSpPr>
        <p:spPr>
          <a:xfrm>
            <a:off x="0" y="1268760"/>
            <a:ext cx="9144000" cy="5589240"/>
          </a:xfrm>
        </p:spPr>
        <p:txBody>
          <a:bodyPr/>
          <a:lstStyle/>
          <a:p>
            <a:pPr algn="r" eaLnBrk="1" hangingPunct="1">
              <a:buFontTx/>
              <a:buNone/>
              <a:defRPr/>
            </a:pPr>
            <a:r>
              <a:rPr lang="en-US" dirty="0">
                <a:effectLst>
                  <a:glow rad="215900">
                    <a:schemeClr val="bg2"/>
                  </a:glow>
                </a:effectLst>
                <a:latin typeface="Arial" charset="0"/>
                <a:ea typeface="ＭＳ Ｐゴシック" charset="0"/>
                <a:cs typeface="Times New Roman" charset="0"/>
              </a:rPr>
              <a:t>	</a:t>
            </a:r>
            <a:r>
              <a:rPr lang="ru-RU" altLang="ja-JP" i="1" dirty="0">
                <a:effectLst>
                  <a:glow rad="215900">
                    <a:schemeClr val="bg2"/>
                  </a:glow>
                </a:effectLst>
                <a:latin typeface="Arial" charset="0"/>
                <a:ea typeface="ＭＳ Ｐゴシック" charset="0"/>
                <a:cs typeface="Times New Roman" charset="0"/>
              </a:rPr>
              <a:t>"</a:t>
            </a:r>
            <a:r>
              <a:rPr lang="en-US" i="1" dirty="0">
                <a:effectLst>
                  <a:glow rad="215900">
                    <a:schemeClr val="bg2"/>
                  </a:glow>
                </a:effectLst>
                <a:latin typeface="Arial" charset="0"/>
                <a:ea typeface="ＭＳ Ｐゴシック" charset="0"/>
                <a:cs typeface="Times New Roman" charset="0"/>
              </a:rPr>
              <a:t>And He will stretch out His hand against the north and destroy Assyria, and He will make Nineveh a desolation, parched like the wilderness</a:t>
            </a:r>
            <a:r>
              <a:rPr lang="ru-RU" altLang="ja-JP" i="1"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a:t>
            </a:r>
            <a:br>
              <a:rPr lang="en-US" dirty="0">
                <a:effectLst>
                  <a:glow rad="215900">
                    <a:schemeClr val="bg2"/>
                  </a:glow>
                </a:effectLst>
                <a:latin typeface="Arial" charset="0"/>
                <a:ea typeface="ＭＳ Ｐゴシック" charset="0"/>
                <a:cs typeface="Times New Roman" charset="0"/>
              </a:rPr>
            </a:br>
            <a:r>
              <a:rPr lang="en-US" dirty="0">
                <a:effectLst>
                  <a:glow rad="215900">
                    <a:schemeClr val="bg2"/>
                  </a:glow>
                </a:effectLst>
                <a:latin typeface="Arial" charset="0"/>
                <a:ea typeface="ＭＳ Ｐゴシック" charset="0"/>
                <a:cs typeface="Times New Roman" charset="0"/>
              </a:rPr>
              <a:t>(Zeph. 2:13)</a:t>
            </a:r>
            <a:endParaRPr lang="en-US" u="sng" dirty="0">
              <a:effectLst>
                <a:glow rad="215900">
                  <a:schemeClr val="bg2"/>
                </a:glow>
              </a:effectLst>
              <a:latin typeface="Arial" charset="0"/>
              <a:ea typeface="ＭＳ Ｐゴシック" charset="0"/>
              <a:cs typeface="Times New Roman" charset="0"/>
            </a:endParaRPr>
          </a:p>
          <a:p>
            <a:pPr eaLnBrk="1" hangingPunct="1">
              <a:buFontTx/>
              <a:buNone/>
              <a:defRPr/>
            </a:pPr>
            <a:r>
              <a:rPr lang="en-US" dirty="0">
                <a:effectLst>
                  <a:glow rad="215900">
                    <a:schemeClr val="bg2"/>
                  </a:glow>
                </a:effectLst>
                <a:latin typeface="Arial" charset="0"/>
                <a:ea typeface="ＭＳ Ｐゴシック" charset="0"/>
                <a:cs typeface="Times New Roman" charset="0"/>
              </a:rPr>
              <a:t> </a:t>
            </a:r>
          </a:p>
          <a:p>
            <a:pPr eaLnBrk="1" hangingPunct="1">
              <a:defRPr/>
            </a:pPr>
            <a:r>
              <a:rPr lang="en-US" dirty="0">
                <a:effectLst>
                  <a:glow rad="215900">
                    <a:schemeClr val="bg2"/>
                  </a:glow>
                </a:effectLst>
                <a:latin typeface="Arial" charset="0"/>
                <a:ea typeface="ＭＳ Ｐゴシック" charset="0"/>
                <a:cs typeface="Times New Roman" charset="0"/>
              </a:rPr>
              <a:t>The prophesied destruction of Nineveh (Zeph. 2:13), the capital of Assyria in what is now Iraq, fell in 612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into the hands of the neighboring Babylonians, with the whole empire taken by 605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The prediction that God would leave Nineveh </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dry as a desert</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is remarkable in view of the fame of the city</a:t>
            </a:r>
            <a:r>
              <a:rPr lang="uk-UA"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s great irrigation system.</a:t>
            </a:r>
          </a:p>
        </p:txBody>
      </p:sp>
      <p:sp>
        <p:nvSpPr>
          <p:cNvPr id="72707" name="Title 2"/>
          <p:cNvSpPr>
            <a:spLocks noGrp="1"/>
          </p:cNvSpPr>
          <p:nvPr>
            <p:ph type="title"/>
          </p:nvPr>
        </p:nvSpPr>
        <p:spPr>
          <a:xfrm>
            <a:off x="0" y="404664"/>
            <a:ext cx="9144000" cy="685800"/>
          </a:xfrm>
        </p:spPr>
        <p:txBody>
          <a:bodyPr/>
          <a:lstStyle/>
          <a:p>
            <a:pPr>
              <a:defRPr/>
            </a:pPr>
            <a:r>
              <a:rPr lang="en-US" dirty="0">
                <a:effectLst>
                  <a:glow rad="215900">
                    <a:schemeClr val="bg2"/>
                  </a:glow>
                </a:effectLst>
                <a:latin typeface="Arial" charset="0"/>
                <a:ea typeface="ＭＳ Ｐゴシック" charset="0"/>
                <a:cs typeface="ＭＳ Ｐゴシック" charset="0"/>
              </a:rPr>
              <a:t>Nineveh</a:t>
            </a:r>
            <a:r>
              <a:rPr lang="uk-UA" altLang="ja-JP" dirty="0">
                <a:effectLst>
                  <a:glow rad="215900">
                    <a:schemeClr val="bg2"/>
                  </a:glow>
                </a:effectLst>
                <a:latin typeface="Arial" charset="0"/>
                <a:ea typeface="ＭＳ Ｐゴシック" charset="0"/>
                <a:cs typeface="ＭＳ Ｐゴシック" charset="0"/>
              </a:rPr>
              <a:t>'</a:t>
            </a:r>
            <a:r>
              <a:rPr lang="en-US" dirty="0">
                <a:effectLst>
                  <a:glow rad="215900">
                    <a:schemeClr val="bg2"/>
                  </a:glow>
                </a:effectLst>
                <a:latin typeface="Arial" charset="0"/>
                <a:ea typeface="ＭＳ Ｐゴシック" charset="0"/>
                <a:cs typeface="ＭＳ Ｐゴシック" charset="0"/>
              </a:rPr>
              <a:t>s Water System Destroyed </a:t>
            </a:r>
          </a:p>
        </p:txBody>
      </p:sp>
      <p:sp>
        <p:nvSpPr>
          <p:cNvPr id="74756" name="Text Box 311"/>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a:solidFill>
                  <a:srgbClr val="EAEAEA"/>
                </a:solidFill>
                <a:effectLst>
                  <a:glow rad="215900">
                    <a:srgbClr val="000000"/>
                  </a:glow>
                </a:effectLst>
                <a:latin typeface="Arial" charset="0"/>
                <a:cs typeface="Arial" charset="0"/>
              </a:rPr>
              <a:t>637</a:t>
            </a:r>
          </a:p>
        </p:txBody>
      </p:sp>
    </p:spTree>
    <p:extLst>
      <p:ext uri="{BB962C8B-B14F-4D97-AF65-F5344CB8AC3E}">
        <p14:creationId xmlns:p14="http://schemas.microsoft.com/office/powerpoint/2010/main" val="2328350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68042687"/>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Plundering and pillaging would accompany the overthrow of the city (2:9-10).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According to the Babylonian Chronicle, “Great quantities of spoil from the city, beyond counting, they carried off. The city [they turned] into a mound and ruin heap”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35527596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819400" y="2590800"/>
            <a:ext cx="6115050" cy="461963"/>
          </a:xfrm>
          <a:prstGeom prst="rect">
            <a:avLst/>
          </a:prstGeom>
          <a:solidFill>
            <a:schemeClr val="accent4">
              <a:lumMod val="10000"/>
            </a:schemeClr>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defRPr/>
            </a:pPr>
            <a:endParaRPr lang="en-US" sz="2400" dirty="0">
              <a:solidFill>
                <a:srgbClr val="DADADA">
                  <a:lumMod val="10000"/>
                </a:srgbClr>
              </a:solidFill>
              <a:latin typeface="Arial"/>
              <a:ea typeface="ＭＳ Ｐゴシック" charset="-128"/>
              <a:cs typeface="Arial"/>
            </a:endParaRPr>
          </a:p>
        </p:txBody>
      </p:sp>
      <p:sp>
        <p:nvSpPr>
          <p:cNvPr id="235522" name="Text Box 4"/>
          <p:cNvSpPr txBox="1">
            <a:spLocks noChangeArrowheads="1"/>
          </p:cNvSpPr>
          <p:nvPr/>
        </p:nvSpPr>
        <p:spPr bwMode="auto">
          <a:xfrm>
            <a:off x="0" y="990600"/>
            <a:ext cx="9144000" cy="3687763"/>
          </a:xfrm>
          <a:prstGeom prst="rect">
            <a:avLst/>
          </a:prstGeom>
          <a:noFill/>
          <a:ln w="57150" cmpd="thinThick">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50000"/>
              </a:lnSpc>
              <a:spcBef>
                <a:spcPct val="50000"/>
              </a:spcBef>
              <a:spcAft>
                <a:spcPct val="0"/>
              </a:spcAft>
            </a:pPr>
            <a:endParaRPr kumimoji="1" lang="en-US" altLang="ja-JP" sz="2000" b="1" dirty="0">
              <a:solidFill>
                <a:srgbClr val="FFFFFF"/>
              </a:solidFill>
              <a:cs typeface="Arial" charset="0"/>
            </a:endParaRPr>
          </a:p>
          <a:p>
            <a:pPr defTabSz="914400" fontAlgn="base">
              <a:spcBef>
                <a:spcPct val="30000"/>
              </a:spcBef>
              <a:spcAft>
                <a:spcPct val="0"/>
              </a:spcAft>
            </a:pPr>
            <a:r>
              <a:rPr kumimoji="1" lang="en-US" altLang="ja-JP" sz="2000" b="1" dirty="0">
                <a:solidFill>
                  <a:srgbClr val="FFFFFF"/>
                </a:solidFill>
                <a:cs typeface="Arial" charset="0"/>
              </a:rPr>
              <a:t>  a Yahweh, like a terrible force of nature, avenges his enemies (1:2-10)</a:t>
            </a:r>
          </a:p>
          <a:p>
            <a:pPr defTabSz="914400" fontAlgn="base">
              <a:spcBef>
                <a:spcPct val="50000"/>
              </a:spcBef>
              <a:spcAft>
                <a:spcPct val="0"/>
              </a:spcAft>
            </a:pPr>
            <a:r>
              <a:rPr kumimoji="1" lang="en-US" altLang="ja-JP" sz="2000" b="1" dirty="0">
                <a:solidFill>
                  <a:srgbClr val="FFFFFF"/>
                </a:solidFill>
                <a:cs typeface="Arial" charset="0"/>
              </a:rPr>
              <a:t>	 b Yahweh will destroy Nineveh but restore Judah (1:11-15)</a:t>
            </a:r>
          </a:p>
          <a:p>
            <a:pPr defTabSz="914400" fontAlgn="base">
              <a:spcBef>
                <a:spcPct val="50000"/>
              </a:spcBef>
              <a:spcAft>
                <a:spcPct val="0"/>
              </a:spcAft>
            </a:pPr>
            <a:r>
              <a:rPr kumimoji="1" lang="en-US" altLang="ja-JP" sz="2000" b="1" dirty="0">
                <a:solidFill>
                  <a:srgbClr val="FFFFFF"/>
                </a:solidFill>
                <a:cs typeface="Arial" charset="0"/>
              </a:rPr>
              <a:t>		 c Vivid description of the attack upon Nineveh (2:1-10)</a:t>
            </a:r>
          </a:p>
          <a:p>
            <a:pPr defTabSz="914400" fontAlgn="base">
              <a:spcBef>
                <a:spcPct val="50000"/>
              </a:spcBef>
              <a:spcAft>
                <a:spcPct val="0"/>
              </a:spcAft>
            </a:pPr>
            <a:r>
              <a:rPr kumimoji="1" lang="en-US" altLang="ja-JP" sz="2000" b="1" dirty="0">
                <a:solidFill>
                  <a:srgbClr val="FFFFFF"/>
                </a:solidFill>
                <a:cs typeface="Arial" charset="0"/>
              </a:rPr>
              <a:t>			 d CENTER: Lament over fall of Nineveh (2:11-13)</a:t>
            </a:r>
          </a:p>
          <a:p>
            <a:pPr defTabSz="914400" fontAlgn="base">
              <a:spcBef>
                <a:spcPct val="50000"/>
              </a:spcBef>
              <a:spcAft>
                <a:spcPct val="0"/>
              </a:spcAft>
            </a:pPr>
            <a:r>
              <a:rPr kumimoji="1" lang="en-US" altLang="ja-JP" sz="2000" b="1" dirty="0">
                <a:solidFill>
                  <a:srgbClr val="FFFFFF"/>
                </a:solidFill>
                <a:cs typeface="Arial" charset="0"/>
              </a:rPr>
              <a:t>		 c</a:t>
            </a:r>
            <a:r>
              <a:rPr kumimoji="1" lang="uk-UA" altLang="ja-JP" sz="2000" b="1" dirty="0">
                <a:solidFill>
                  <a:srgbClr val="FFFFFF"/>
                </a:solidFill>
                <a:cs typeface="Arial" charset="0"/>
              </a:rPr>
              <a:t>'</a:t>
            </a:r>
            <a:r>
              <a:rPr kumimoji="1" lang="en-US" altLang="ja-JP" sz="2000" b="1" dirty="0">
                <a:solidFill>
                  <a:srgbClr val="FFFFFF"/>
                </a:solidFill>
                <a:cs typeface="Arial" charset="0"/>
              </a:rPr>
              <a:t> Vivid description of the looting of Nineveh (3:1-7)</a:t>
            </a:r>
          </a:p>
          <a:p>
            <a:pPr defTabSz="914400" fontAlgn="base">
              <a:spcBef>
                <a:spcPct val="50000"/>
              </a:spcBef>
              <a:spcAft>
                <a:spcPct val="0"/>
              </a:spcAft>
            </a:pPr>
            <a:r>
              <a:rPr kumimoji="1" lang="en-US" altLang="ja-JP" sz="2000" b="1" dirty="0">
                <a:solidFill>
                  <a:srgbClr val="FFFFFF"/>
                </a:solidFill>
                <a:cs typeface="Arial" charset="0"/>
              </a:rPr>
              <a:t>	 b</a:t>
            </a:r>
            <a:r>
              <a:rPr kumimoji="1" lang="uk-UA" altLang="ja-JP" sz="2000" b="1" dirty="0">
                <a:solidFill>
                  <a:srgbClr val="FFFFFF"/>
                </a:solidFill>
                <a:cs typeface="Arial" charset="0"/>
              </a:rPr>
              <a:t>'</a:t>
            </a:r>
            <a:r>
              <a:rPr kumimoji="1" lang="en-US" altLang="ja-JP" sz="2000" b="1" dirty="0">
                <a:solidFill>
                  <a:srgbClr val="FFFFFF"/>
                </a:solidFill>
                <a:cs typeface="Arial" charset="0"/>
              </a:rPr>
              <a:t> Nineveh will be destroyed: it is vulnerable, like Thebes (3:8-13)</a:t>
            </a:r>
          </a:p>
          <a:p>
            <a:pPr defTabSz="914400" fontAlgn="base">
              <a:spcBef>
                <a:spcPct val="50000"/>
              </a:spcBef>
              <a:spcAft>
                <a:spcPct val="0"/>
              </a:spcAft>
            </a:pPr>
            <a:r>
              <a:rPr kumimoji="1" lang="en-US" altLang="ja-JP" sz="2000" b="1" dirty="0">
                <a:solidFill>
                  <a:srgbClr val="FFFFFF"/>
                </a:solidFill>
                <a:cs typeface="Arial" charset="0"/>
              </a:rPr>
              <a:t>  a</a:t>
            </a:r>
            <a:r>
              <a:rPr kumimoji="1" lang="uk-UA" altLang="ja-JP" sz="2000" b="1" dirty="0">
                <a:solidFill>
                  <a:srgbClr val="FFFFFF"/>
                </a:solidFill>
                <a:cs typeface="Arial" charset="0"/>
              </a:rPr>
              <a:t>'</a:t>
            </a:r>
            <a:r>
              <a:rPr kumimoji="1" lang="en-US" altLang="ja-JP" sz="2000" b="1" dirty="0">
                <a:solidFill>
                  <a:srgbClr val="FFFFFF"/>
                </a:solidFill>
                <a:cs typeface="Arial" charset="0"/>
              </a:rPr>
              <a:t> Nineveh, likened to a force of nature, will be destroyed (3:14-19)</a:t>
            </a:r>
          </a:p>
          <a:p>
            <a:pPr defTabSz="914400" fontAlgn="base">
              <a:lnSpc>
                <a:spcPct val="50000"/>
              </a:lnSpc>
              <a:spcBef>
                <a:spcPct val="30000"/>
              </a:spcBef>
              <a:spcAft>
                <a:spcPct val="0"/>
              </a:spcAft>
            </a:pPr>
            <a:r>
              <a:rPr kumimoji="1" lang="en-US" altLang="ja-JP" sz="2000" b="1" dirty="0">
                <a:solidFill>
                  <a:srgbClr val="FFFFFF"/>
                </a:solidFill>
                <a:cs typeface="Arial" charset="0"/>
              </a:rPr>
              <a:t> </a:t>
            </a:r>
          </a:p>
        </p:txBody>
      </p:sp>
      <p:sp>
        <p:nvSpPr>
          <p:cNvPr id="235523" name="Text Box 5"/>
          <p:cNvSpPr txBox="1">
            <a:spLocks noChangeArrowheads="1"/>
          </p:cNvSpPr>
          <p:nvPr/>
        </p:nvSpPr>
        <p:spPr bwMode="auto">
          <a:xfrm>
            <a:off x="2209800" y="4800600"/>
            <a:ext cx="6629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kumimoji="1" lang="en-US" altLang="ja-JP" sz="1400" b="1">
                <a:solidFill>
                  <a:srgbClr val="FFFFFF"/>
                </a:solidFill>
                <a:cs typeface="Arial" charset="0"/>
              </a:rPr>
              <a:t>Adapted from David A. Dorsey, </a:t>
            </a:r>
            <a:r>
              <a:rPr kumimoji="1" lang="en-US" altLang="ja-JP" sz="1400" b="1" i="1">
                <a:solidFill>
                  <a:srgbClr val="FFFFFF"/>
                </a:solidFill>
                <a:cs typeface="Arial" charset="0"/>
              </a:rPr>
              <a:t>The Literary Structure of the Old Testament: A Commentary on Genesis – Malachi</a:t>
            </a:r>
            <a:r>
              <a:rPr kumimoji="1" lang="en-US" altLang="ja-JP" sz="1400" b="1">
                <a:solidFill>
                  <a:srgbClr val="FFFFFF"/>
                </a:solidFill>
                <a:cs typeface="Arial" charset="0"/>
              </a:rPr>
              <a:t> (Grand Rapids: Baker, 1999)</a:t>
            </a:r>
          </a:p>
        </p:txBody>
      </p:sp>
      <p:sp>
        <p:nvSpPr>
          <p:cNvPr id="235524" name="Text Box 6"/>
          <p:cNvSpPr txBox="1">
            <a:spLocks noChangeArrowheads="1"/>
          </p:cNvSpPr>
          <p:nvPr/>
        </p:nvSpPr>
        <p:spPr bwMode="auto">
          <a:xfrm>
            <a:off x="381000" y="5562600"/>
            <a:ext cx="85344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800" b="1" i="1">
                <a:solidFill>
                  <a:srgbClr val="FFFFFF"/>
                </a:solidFill>
                <a:cs typeface="Arial" charset="0"/>
              </a:rPr>
              <a:t>Dorsey reveals that the placement of the eulogy over the </a:t>
            </a:r>
            <a:r>
              <a:rPr kumimoji="1" lang="ru-RU" altLang="ja-JP" sz="1800" b="1" i="1">
                <a:solidFill>
                  <a:srgbClr val="FFFFFF"/>
                </a:solidFill>
                <a:cs typeface="Arial" charset="0"/>
              </a:rPr>
              <a:t>"</a:t>
            </a:r>
            <a:r>
              <a:rPr kumimoji="1" lang="en-US" altLang="ja-JP" sz="1800" b="1" i="1">
                <a:solidFill>
                  <a:srgbClr val="FFFFFF"/>
                </a:solidFill>
                <a:cs typeface="Arial" charset="0"/>
              </a:rPr>
              <a:t>lion</a:t>
            </a:r>
            <a:r>
              <a:rPr kumimoji="1" lang="uk-UA" altLang="ja-JP" sz="1800" b="1" i="1">
                <a:solidFill>
                  <a:srgbClr val="FFFFFF"/>
                </a:solidFill>
                <a:cs typeface="Arial" charset="0"/>
              </a:rPr>
              <a:t>'</a:t>
            </a:r>
            <a:r>
              <a:rPr kumimoji="1" lang="en-US" altLang="ja-JP" sz="1800" b="1" i="1">
                <a:solidFill>
                  <a:srgbClr val="FFFFFF"/>
                </a:solidFill>
                <a:cs typeface="Arial" charset="0"/>
              </a:rPr>
              <a:t>s den</a:t>
            </a:r>
            <a:r>
              <a:rPr kumimoji="1" lang="ru-RU" altLang="ja-JP" sz="1800" b="1" i="1">
                <a:solidFill>
                  <a:srgbClr val="FFFFFF"/>
                </a:solidFill>
                <a:cs typeface="Arial" charset="0"/>
              </a:rPr>
              <a:t>"</a:t>
            </a:r>
            <a:r>
              <a:rPr kumimoji="1" lang="en-US" altLang="ja-JP" sz="1800" b="1" i="1">
                <a:solidFill>
                  <a:srgbClr val="FFFFFF"/>
                </a:solidFill>
                <a:cs typeface="Arial" charset="0"/>
              </a:rPr>
              <a:t> in the book</a:t>
            </a:r>
            <a:r>
              <a:rPr kumimoji="1" lang="uk-UA" altLang="ja-JP" sz="1800" b="1" i="1">
                <a:solidFill>
                  <a:srgbClr val="FFFFFF"/>
                </a:solidFill>
                <a:cs typeface="Arial" charset="0"/>
              </a:rPr>
              <a:t>'</a:t>
            </a:r>
            <a:r>
              <a:rPr kumimoji="1" lang="en-US" altLang="ja-JP" sz="1800" b="1" i="1">
                <a:solidFill>
                  <a:srgbClr val="FFFFFF"/>
                </a:solidFill>
                <a:cs typeface="Arial" charset="0"/>
              </a:rPr>
              <a:t>s highlighted central position reinforces the sense of certainty of Nineveh</a:t>
            </a:r>
            <a:r>
              <a:rPr kumimoji="1" lang="uk-UA" altLang="ja-JP" sz="1800" b="1" i="1">
                <a:solidFill>
                  <a:srgbClr val="FFFFFF"/>
                </a:solidFill>
                <a:cs typeface="Arial" charset="0"/>
              </a:rPr>
              <a:t>'</a:t>
            </a:r>
            <a:r>
              <a:rPr kumimoji="1" lang="en-US" altLang="ja-JP" sz="1800" b="1" i="1">
                <a:solidFill>
                  <a:srgbClr val="FFFFFF"/>
                </a:solidFill>
                <a:cs typeface="Arial" charset="0"/>
              </a:rPr>
              <a:t>s fall.</a:t>
            </a:r>
          </a:p>
        </p:txBody>
      </p:sp>
      <p:sp>
        <p:nvSpPr>
          <p:cNvPr id="48135" name="Rectangle 7"/>
          <p:cNvSpPr>
            <a:spLocks noGrp="1" noChangeArrowheads="1"/>
          </p:cNvSpPr>
          <p:nvPr>
            <p:ph type="title" idx="4294967295"/>
          </p:nvPr>
        </p:nvSpPr>
        <p:spPr>
          <a:xfrm>
            <a:off x="0" y="0"/>
            <a:ext cx="9144000" cy="523875"/>
          </a:xfrm>
          <a:solidFill>
            <a:srgbClr val="161616"/>
          </a:solidFill>
        </p:spPr>
        <p:txBody>
          <a:bodyPr anchor="t">
            <a:spAutoFit/>
          </a:bodyPr>
          <a:lstStyle/>
          <a:p>
            <a:pPr eaLnBrk="1" hangingPunct="1">
              <a:defRPr/>
            </a:pPr>
            <a:r>
              <a:rPr kumimoji="1" lang="en-US" sz="2800" b="1">
                <a:solidFill>
                  <a:schemeClr val="tx1"/>
                </a:solidFill>
                <a:latin typeface="Arial" charset="0"/>
                <a:ea typeface="ＭＳ Ｐゴシック" charset="0"/>
                <a:cs typeface="Arial" charset="0"/>
              </a:rPr>
              <a:t>Chiastic Structure of Nahum</a:t>
            </a:r>
          </a:p>
        </p:txBody>
      </p:sp>
    </p:spTree>
    <p:extLst>
      <p:ext uri="{BB962C8B-B14F-4D97-AF65-F5344CB8AC3E}">
        <p14:creationId xmlns:p14="http://schemas.microsoft.com/office/powerpoint/2010/main" val="137157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74644" cy="6093296"/>
          </a:xfrm>
          <a:prstGeom prst="rect">
            <a:avLst/>
          </a:prstGeom>
        </p:spPr>
      </p:pic>
      <p:sp>
        <p:nvSpPr>
          <p:cNvPr id="2" name="Title 1"/>
          <p:cNvSpPr>
            <a:spLocks noGrp="1"/>
          </p:cNvSpPr>
          <p:nvPr>
            <p:ph type="title"/>
          </p:nvPr>
        </p:nvSpPr>
        <p:spPr>
          <a:xfrm>
            <a:off x="-18868" y="0"/>
            <a:ext cx="9162867" cy="836713"/>
          </a:xfrm>
        </p:spPr>
        <p:txBody>
          <a:bodyPr/>
          <a:lstStyle/>
          <a:p>
            <a:r>
              <a:rPr lang="en-US" sz="4000" b="1"/>
              <a:t>Lion Imagery (2:11-13)</a:t>
            </a:r>
          </a:p>
        </p:txBody>
      </p:sp>
    </p:spTree>
    <p:extLst>
      <p:ext uri="{BB962C8B-B14F-4D97-AF65-F5344CB8AC3E}">
        <p14:creationId xmlns:p14="http://schemas.microsoft.com/office/powerpoint/2010/main" val="161527069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4664"/>
            <a:ext cx="9144000" cy="565333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2:11-13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8568952" cy="2664296"/>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a:solidFill>
                  <a:srgbClr val="FFFFFF"/>
                </a:solidFill>
                <a:effectLst>
                  <a:glow rad="152400">
                    <a:srgbClr val="000000"/>
                  </a:glow>
                </a:effectLst>
                <a:latin typeface="Arial" charset="0"/>
                <a:ea typeface="Times New Roman" charset="0"/>
                <a:cs typeface="ＭＳ Ｐゴシック" charset="0"/>
              </a:rPr>
              <a:t>Where now is that great Nineveh,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		 that den filled with young lions?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	 It was a place where people—like lions and their cubs—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		 walked freely and without fear.</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849381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3524"/>
            <a:ext cx="9144000" cy="609447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2:12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5496" y="1124744"/>
            <a:ext cx="8568952" cy="2088232"/>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a:solidFill>
                  <a:srgbClr val="FFFFFF"/>
                </a:solidFill>
                <a:effectLst>
                  <a:glow rad="152400">
                    <a:srgbClr val="000000"/>
                  </a:glow>
                </a:effectLst>
                <a:latin typeface="Arial" charset="0"/>
                <a:ea typeface="Times New Roman" charset="0"/>
                <a:cs typeface="ＭＳ Ｐゴシック" charset="0"/>
              </a:rPr>
              <a:t>The lion tore up meat for his cubs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and strangled prey for his mate.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He filled his den with prey,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his caverns with his plunder.</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2188453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Resen</a:t>
            </a: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Rehoboth Ir</a:t>
            </a:r>
          </a:p>
        </p:txBody>
      </p:sp>
      <p:grpSp>
        <p:nvGrpSpPr>
          <p:cNvPr id="2" name="Group 12"/>
          <p:cNvGrpSpPr>
            <a:grpSpLocks/>
          </p:cNvGrpSpPr>
          <p:nvPr/>
        </p:nvGrpSpPr>
        <p:grpSpPr bwMode="auto">
          <a:xfrm>
            <a:off x="1905000" y="838200"/>
            <a:ext cx="3048000" cy="5429250"/>
            <a:chOff x="816" y="528"/>
            <a:chExt cx="1920" cy="3420"/>
          </a:xfrm>
        </p:grpSpPr>
        <p:sp>
          <p:nvSpPr>
            <p:cNvPr id="750620"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21"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22"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750597"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nvGrpSpPr>
          <p:cNvPr id="750601" name="Group 22"/>
          <p:cNvGrpSpPr>
            <a:grpSpLocks/>
          </p:cNvGrpSpPr>
          <p:nvPr/>
        </p:nvGrpSpPr>
        <p:grpSpPr bwMode="auto">
          <a:xfrm>
            <a:off x="-120650" y="454025"/>
            <a:ext cx="10093325" cy="6772275"/>
            <a:chOff x="-76" y="286"/>
            <a:chExt cx="6358" cy="4266"/>
          </a:xfrm>
        </p:grpSpPr>
        <p:sp>
          <p:nvSpPr>
            <p:cNvPr id="750617"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8"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9"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337923" name="Rectangle 3"/>
          <p:cNvSpPr>
            <a:spLocks noGrp="1" noChangeArrowheads="1"/>
          </p:cNvSpPr>
          <p:nvPr>
            <p:ph type="body" idx="4294967295"/>
          </p:nvPr>
        </p:nvSpPr>
        <p:spPr>
          <a:xfrm>
            <a:off x="152400" y="1981200"/>
            <a:ext cx="1981200" cy="990600"/>
          </a:xfrm>
        </p:spPr>
        <p:txBody>
          <a:bodyPr/>
          <a:lstStyle/>
          <a:p>
            <a:pPr marL="0" indent="0" eaLnBrk="1" hangingPunct="1">
              <a:lnSpc>
                <a:spcPct val="90000"/>
              </a:lnSpc>
              <a:buFont typeface="Times" pitchFamily="-112" charset="0"/>
              <a:buNone/>
              <a:defRPr/>
            </a:pPr>
            <a:r>
              <a:rPr lang="en-US" b="1" dirty="0"/>
              <a:t>Nineveh Proper</a:t>
            </a:r>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Calah</a:t>
            </a:r>
          </a:p>
        </p:txBody>
      </p:sp>
      <p:sp>
        <p:nvSpPr>
          <p:cNvPr id="337922" name="Rectangle 2" descr="Purple mesh"/>
          <p:cNvSpPr>
            <a:spLocks noGrp="1" noChangeArrowheads="1"/>
          </p:cNvSpPr>
          <p:nvPr>
            <p:ph type="title" idx="4294967295"/>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en-US" b="1" dirty="0">
                <a:solidFill>
                  <a:srgbClr val="FFFF00"/>
                </a:solidFill>
              </a:rPr>
              <a:t>The Nineveh Metropolis</a:t>
            </a:r>
          </a:p>
        </p:txBody>
      </p:sp>
      <p:sp>
        <p:nvSpPr>
          <p:cNvPr id="750605" name="Text Box 23"/>
          <p:cNvSpPr txBox="1">
            <a:spLocks noChangeArrowheads="1"/>
          </p:cNvSpPr>
          <p:nvPr/>
        </p:nvSpPr>
        <p:spPr bwMode="auto">
          <a:xfrm>
            <a:off x="76200" y="6324600"/>
            <a:ext cx="2360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i="1">
                <a:solidFill>
                  <a:srgbClr val="000000"/>
                </a:solidFill>
              </a:rPr>
              <a:t>Genesis 10:11-12</a:t>
            </a:r>
          </a:p>
        </p:txBody>
      </p:sp>
      <p:sp>
        <p:nvSpPr>
          <p:cNvPr id="750606" name="Text Box 24"/>
          <p:cNvSpPr txBox="1">
            <a:spLocks noChangeArrowheads="1"/>
          </p:cNvSpPr>
          <p:nvPr/>
        </p:nvSpPr>
        <p:spPr bwMode="auto">
          <a:xfrm>
            <a:off x="8353586" y="73968"/>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latin typeface="Arial"/>
                <a:cs typeface="Arial"/>
              </a:rPr>
              <a:t>602</a:t>
            </a:r>
            <a:endParaRPr lang="en-US">
              <a:solidFill>
                <a:srgbClr val="000000"/>
              </a:solidFill>
              <a:latin typeface="Arial"/>
              <a:cs typeface="Arial"/>
            </a:endParaRPr>
          </a:p>
        </p:txBody>
      </p:sp>
      <p:grpSp>
        <p:nvGrpSpPr>
          <p:cNvPr id="4" name="Group 28"/>
          <p:cNvGrpSpPr>
            <a:grpSpLocks/>
          </p:cNvGrpSpPr>
          <p:nvPr/>
        </p:nvGrpSpPr>
        <p:grpSpPr bwMode="auto">
          <a:xfrm>
            <a:off x="333375" y="612775"/>
            <a:ext cx="7770813" cy="5419725"/>
            <a:chOff x="210" y="386"/>
            <a:chExt cx="4895" cy="3414"/>
          </a:xfrm>
        </p:grpSpPr>
        <p:sp>
          <p:nvSpPr>
            <p:cNvPr id="750614"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5"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6"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337949" name="Text Box 29"/>
          <p:cNvSpPr txBox="1">
            <a:spLocks noChangeArrowheads="1"/>
          </p:cNvSpPr>
          <p:nvPr/>
        </p:nvSpPr>
        <p:spPr bwMode="auto">
          <a:xfrm>
            <a:off x="5265738" y="852488"/>
            <a:ext cx="2811462"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sz="2800" b="1">
                <a:solidFill>
                  <a:srgbClr val="FF0000"/>
                </a:solidFill>
              </a:rPr>
              <a:t>Size of Singapore</a:t>
            </a:r>
          </a:p>
        </p:txBody>
      </p:sp>
      <p:cxnSp>
        <p:nvCxnSpPr>
          <p:cNvPr id="750609"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750610" name="Text Box 23"/>
          <p:cNvSpPr txBox="1">
            <a:spLocks noChangeArrowheads="1"/>
          </p:cNvSpPr>
          <p:nvPr/>
        </p:nvSpPr>
        <p:spPr bwMode="auto">
          <a:xfrm>
            <a:off x="5410200" y="63246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0</a:t>
            </a:r>
          </a:p>
        </p:txBody>
      </p:sp>
      <p:sp>
        <p:nvSpPr>
          <p:cNvPr id="750611" name="Text Box 23"/>
          <p:cNvSpPr txBox="1">
            <a:spLocks noChangeArrowheads="1"/>
          </p:cNvSpPr>
          <p:nvPr/>
        </p:nvSpPr>
        <p:spPr bwMode="auto">
          <a:xfrm>
            <a:off x="7924800" y="63246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20</a:t>
            </a:r>
          </a:p>
        </p:txBody>
      </p:sp>
      <p:sp>
        <p:nvSpPr>
          <p:cNvPr id="750612" name="Text Box 23"/>
          <p:cNvSpPr txBox="1">
            <a:spLocks noChangeArrowheads="1"/>
          </p:cNvSpPr>
          <p:nvPr/>
        </p:nvSpPr>
        <p:spPr bwMode="auto">
          <a:xfrm>
            <a:off x="5943600" y="6324600"/>
            <a:ext cx="2133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kilometers</a:t>
            </a: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lnSpc>
                <a:spcPct val="90000"/>
              </a:lnSpc>
              <a:spcBef>
                <a:spcPct val="20000"/>
              </a:spcBef>
              <a:spcAft>
                <a:spcPct val="0"/>
              </a:spcAft>
              <a:buFont typeface="Times" charset="0"/>
              <a:buNone/>
              <a:defRPr/>
            </a:pPr>
            <a:r>
              <a:rPr lang="en-US" sz="3200" b="1">
                <a:solidFill>
                  <a:srgbClr val="FFFFFF"/>
                </a:solidFill>
                <a:effectLst>
                  <a:outerShdw blurRad="38100" dist="38100" dir="2700000" algn="tl">
                    <a:srgbClr val="000000"/>
                  </a:outerShdw>
                </a:effectLst>
                <a:latin typeface="Trebuchet MS" charset="0"/>
                <a:ea typeface="Osaka" charset="0"/>
                <a:cs typeface="Osaka" charset="0"/>
              </a:rPr>
              <a:t>The Great City of Nineveh</a:t>
            </a:r>
          </a:p>
        </p:txBody>
      </p:sp>
    </p:spTree>
    <p:extLst>
      <p:ext uri="{BB962C8B-B14F-4D97-AF65-F5344CB8AC3E}">
        <p14:creationId xmlns:p14="http://schemas.microsoft.com/office/powerpoint/2010/main" val="166863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23528" y="-9144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971600" y="3861048"/>
            <a:ext cx="6972300" cy="2692400"/>
          </a:xfrm>
          <a:prstGeom prst="rect">
            <a:avLst/>
          </a:prstGeom>
        </p:spPr>
      </p:pic>
      <p:sp>
        <p:nvSpPr>
          <p:cNvPr id="35846" name="Rectangle 6"/>
          <p:cNvSpPr>
            <a:spLocks noChangeArrowheads="1"/>
          </p:cNvSpPr>
          <p:nvPr/>
        </p:nvSpPr>
        <p:spPr bwMode="auto">
          <a:xfrm>
            <a:off x="107504" y="0"/>
            <a:ext cx="8568952" cy="5140424"/>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uk-UA" sz="3200" b="1" dirty="0">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I am your enemy!</a:t>
            </a:r>
            <a:r>
              <a:rPr lang="uk-UA" sz="3200" b="1">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says the L</a:t>
            </a:r>
            <a:r>
              <a:rPr lang="en-US" sz="2800" b="1">
                <a:solidFill>
                  <a:srgbClr val="FFFFFF"/>
                </a:solidFill>
                <a:effectLst>
                  <a:glow rad="152400">
                    <a:srgbClr val="000000"/>
                  </a:glow>
                </a:effectLst>
                <a:latin typeface="Arial" charset="0"/>
                <a:ea typeface="Times New Roman" charset="0"/>
                <a:cs typeface="ＭＳ Ｐゴシック" charset="0"/>
              </a:rPr>
              <a:t>ORD</a:t>
            </a:r>
            <a:r>
              <a:rPr lang="en-US" sz="3200" b="1">
                <a:solidFill>
                  <a:srgbClr val="FFFFFF"/>
                </a:solidFill>
                <a:effectLst>
                  <a:glow rad="152400">
                    <a:srgbClr val="000000"/>
                  </a:glow>
                </a:effectLst>
                <a:latin typeface="Arial" charset="0"/>
                <a:ea typeface="Times New Roman" charset="0"/>
                <a:cs typeface="ＭＳ Ｐゴシック" charset="0"/>
              </a:rPr>
              <a:t> of Heaven</a:t>
            </a:r>
            <a:r>
              <a:rPr lang="uk-UA" sz="3200" b="1">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s Armies. </a:t>
            </a:r>
          </a:p>
          <a:p>
            <a:pPr defTabSz="914400" eaLnBrk="0" fontAlgn="base" hangingPunct="0">
              <a:spcBef>
                <a:spcPct val="0"/>
              </a:spcBef>
              <a:spcAft>
                <a:spcPct val="0"/>
              </a:spcAft>
            </a:pPr>
            <a:r>
              <a:rPr lang="uk-UA" sz="3200" b="1">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Your chariots will soon go up in smoke.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Your young men will be killed in battle.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Never again will you plunder conquered nations.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The voices of your proud messengers will be heard no more</a:t>
            </a:r>
            <a:r>
              <a:rPr lang="uk-UA" sz="3200" b="1">
                <a:solidFill>
                  <a:srgbClr val="FFFFFF"/>
                </a:solidFill>
                <a:effectLst>
                  <a:glow rad="152400">
                    <a:srgbClr val="000000"/>
                  </a:glow>
                </a:effectLst>
                <a:latin typeface="Arial" charset="0"/>
                <a:ea typeface="Times New Roman" charset="0"/>
                <a:cs typeface="ＭＳ Ｐゴシック" charset="0"/>
              </a:rPr>
              <a:t>'</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 (2:13).</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487139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98512259"/>
              </p:ext>
            </p:extLst>
          </p:nvPr>
        </p:nvGraphicFramePr>
        <p:xfrm>
          <a:off x="-36512" y="692696"/>
          <a:ext cx="9216008" cy="52120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Nineveh would be destroyed by </a:t>
                      </a:r>
                      <a:r>
                        <a:rPr kumimoji="0" lang="en-US" sz="2800" b="1" u="none" strike="noStrike" cap="none" normalizeH="0" baseline="0" dirty="0">
                          <a:ln>
                            <a:noFill/>
                          </a:ln>
                          <a:solidFill>
                            <a:srgbClr val="FF0000"/>
                          </a:solidFill>
                          <a:effectLst/>
                          <a:latin typeface="Arial"/>
                          <a:cs typeface="Arial"/>
                        </a:rPr>
                        <a:t>fire</a:t>
                      </a:r>
                      <a:r>
                        <a:rPr kumimoji="0" lang="en-US" sz="2800" b="1" u="none" strike="noStrike" cap="none" normalizeH="0" baseline="0" dirty="0">
                          <a:ln>
                            <a:noFill/>
                          </a:ln>
                          <a:effectLst/>
                          <a:latin typeface="Arial"/>
                          <a:cs typeface="Arial"/>
                        </a:rPr>
                        <a:t> (1:10; 2:13; 3:15).</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Archaeological excavations at Nineveh have revealed chard wood, charcoal, and ashes. “</a:t>
                      </a:r>
                      <a:r>
                        <a:rPr kumimoji="0" lang="is-IS" sz="2800" b="1" u="none" strike="noStrike" cap="none" normalizeH="0" baseline="0" dirty="0">
                          <a:ln>
                            <a:noFill/>
                          </a:ln>
                          <a:effectLst/>
                          <a:latin typeface="Arial"/>
                          <a:cs typeface="Arial"/>
                        </a:rPr>
                        <a:t>… about 2 inches thick...” </a:t>
                      </a:r>
                      <a:br>
                        <a:rPr kumimoji="0" lang="is-IS" sz="2800" b="1" u="none" strike="noStrike" cap="none" normalizeH="0" baseline="0" dirty="0">
                          <a:ln>
                            <a:noFill/>
                          </a:ln>
                          <a:effectLst/>
                          <a:latin typeface="Arial"/>
                          <a:cs typeface="Arial"/>
                        </a:rPr>
                      </a:br>
                      <a:br>
                        <a:rPr kumimoji="0" lang="is-IS" sz="2800" b="1" u="none" strike="noStrike" cap="none" normalizeH="0" baseline="0" dirty="0">
                          <a:ln>
                            <a:noFill/>
                          </a:ln>
                          <a:effectLst/>
                          <a:latin typeface="Arial"/>
                          <a:cs typeface="Arial"/>
                        </a:rPr>
                      </a:br>
                      <a:r>
                        <a:rPr kumimoji="0" lang="is-IS" sz="2800" b="1" u="none" strike="noStrike" cap="none" normalizeH="0" baseline="0" dirty="0">
                          <a:ln>
                            <a:noFill/>
                          </a:ln>
                          <a:effectLst/>
                          <a:latin typeface="Arial"/>
                          <a:cs typeface="Arial"/>
                        </a:rPr>
                        <a:t>(R. Campbell Thomson and R. W. Hutchinson, </a:t>
                      </a:r>
                      <a:r>
                        <a:rPr kumimoji="0" lang="is-IS" sz="2800" b="1" i="1" u="none" strike="noStrike" cap="none" normalizeH="0" baseline="0" dirty="0">
                          <a:ln>
                            <a:noFill/>
                          </a:ln>
                          <a:effectLst/>
                          <a:latin typeface="Arial"/>
                          <a:cs typeface="Arial"/>
                        </a:rPr>
                        <a:t>A Century of Exploration at Nineveh.</a:t>
                      </a:r>
                      <a:r>
                        <a:rPr kumimoji="0" lang="is-IS" sz="2800" b="1" u="none" strike="noStrike" cap="none" normalizeH="0" baseline="0" dirty="0">
                          <a:ln>
                            <a:noFill/>
                          </a:ln>
                          <a:effectLst/>
                          <a:latin typeface="Arial"/>
                          <a:cs typeface="Arial"/>
                        </a:rPr>
                        <a:t> London: Luzac, pp. 45, 77).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670562534"/>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592427" y="31302"/>
            <a:ext cx="7819735" cy="4619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400" b="1" dirty="0">
                <a:effectLst/>
                <a:latin typeface="Arial" charset="0"/>
                <a:ea typeface="ＭＳ Ｐゴシック" charset="0"/>
                <a:cs typeface="Arial" charset="0"/>
              </a:rPr>
              <a:t>Nahum Book Chart</a:t>
            </a: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852638">
                  <a:extLst>
                    <a:ext uri="{9D8B030D-6E8A-4147-A177-3AD203B41FA5}">
                      <a16:colId xmlns:a16="http://schemas.microsoft.com/office/drawing/2014/main" val="20001"/>
                    </a:ext>
                  </a:extLst>
                </a:gridCol>
                <a:gridCol w="856648">
                  <a:extLst>
                    <a:ext uri="{9D8B030D-6E8A-4147-A177-3AD203B41FA5}">
                      <a16:colId xmlns:a16="http://schemas.microsoft.com/office/drawing/2014/main" val="20002"/>
                    </a:ext>
                  </a:extLst>
                </a:gridCol>
                <a:gridCol w="1203158">
                  <a:extLst>
                    <a:ext uri="{9D8B030D-6E8A-4147-A177-3AD203B41FA5}">
                      <a16:colId xmlns:a16="http://schemas.microsoft.com/office/drawing/2014/main" val="20003"/>
                    </a:ext>
                  </a:extLst>
                </a:gridCol>
                <a:gridCol w="1366788">
                  <a:extLst>
                    <a:ext uri="{9D8B030D-6E8A-4147-A177-3AD203B41FA5}">
                      <a16:colId xmlns:a16="http://schemas.microsoft.com/office/drawing/2014/main" val="20004"/>
                    </a:ext>
                  </a:extLst>
                </a:gridCol>
                <a:gridCol w="1183907">
                  <a:extLst>
                    <a:ext uri="{9D8B030D-6E8A-4147-A177-3AD203B41FA5}">
                      <a16:colId xmlns:a16="http://schemas.microsoft.com/office/drawing/2014/main" val="20005"/>
                    </a:ext>
                  </a:extLst>
                </a:gridCol>
                <a:gridCol w="1212783">
                  <a:extLst>
                    <a:ext uri="{9D8B030D-6E8A-4147-A177-3AD203B41FA5}">
                      <a16:colId xmlns:a16="http://schemas.microsoft.com/office/drawing/2014/main" val="20006"/>
                    </a:ext>
                  </a:extLst>
                </a:gridCol>
                <a:gridCol w="1172678">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Nineveh</a:t>
                      </a:r>
                      <a:r>
                        <a:rPr kumimoji="1" lang="fr-FR"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Chapter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Traits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3:8-11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c. 660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6" name="Rounded Rectangle 5">
            <a:extLst>
              <a:ext uri="{FF2B5EF4-FFF2-40B4-BE49-F238E27FC236}">
                <a16:creationId xmlns:a16="http://schemas.microsoft.com/office/drawing/2014/main" id="{114ECD2C-CB25-6097-7D12-3FD64404FE0C}"/>
              </a:ext>
            </a:extLst>
          </p:cNvPr>
          <p:cNvSpPr/>
          <p:nvPr/>
        </p:nvSpPr>
        <p:spPr bwMode="auto">
          <a:xfrm>
            <a:off x="5994222" y="918024"/>
            <a:ext cx="3149778"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32299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3473"/>
                                        </p:tgtEl>
                                        <p:attrNameLst>
                                          <p:attrName>style.visibility</p:attrName>
                                        </p:attrNameLst>
                                      </p:cBhvr>
                                      <p:to>
                                        <p:strVal val="visible"/>
                                      </p:to>
                                    </p:set>
                                    <p:animEffect transition="in" filter="dissolve">
                                      <p:cBhvr>
                                        <p:cTn id="7" dur="500"/>
                                        <p:tgtEl>
                                          <p:spTgt spid="23347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3" grpId="0"/>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Nahum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17302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9021"/>
            <a:ext cx="8951640" cy="5699211"/>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3:1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What sorrow awaits Nineveh, the city of murder and lies! </a:t>
            </a:r>
          </a:p>
          <a:p>
            <a:pP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She is crammed with wealth and is never without victims.</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431079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40" y="188640"/>
            <a:ext cx="8890000" cy="5511800"/>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latin typeface="Arial" charset="0"/>
                <a:ea typeface="ＭＳ Ｐゴシック" charset="0"/>
                <a:cs typeface="Arial" charset="0"/>
              </a:rPr>
              <a:t>Interior of Sennacherib</a:t>
            </a:r>
            <a:r>
              <a:rPr lang="uk-UA" sz="3600" b="1" i="1" dirty="0">
                <a:solidFill>
                  <a:srgbClr val="FFFFFF"/>
                </a:solidFill>
                <a:effectLst/>
                <a:latin typeface="Arial" charset="0"/>
                <a:ea typeface="ＭＳ Ｐゴシック" charset="0"/>
                <a:cs typeface="Arial" charset="0"/>
              </a:rPr>
              <a:t>'</a:t>
            </a:r>
            <a:r>
              <a:rPr lang="en-US" sz="3600" b="1" i="1" dirty="0">
                <a:solidFill>
                  <a:srgbClr val="FFFFFF"/>
                </a:solidFill>
                <a:effectLst/>
                <a:latin typeface="Arial" charset="0"/>
                <a:ea typeface="ＭＳ Ｐゴシック" charset="0"/>
                <a:cs typeface="Arial" charset="0"/>
              </a:rPr>
              <a:t>s Palace</a:t>
            </a:r>
          </a:p>
        </p:txBody>
      </p:sp>
    </p:spTree>
    <p:extLst>
      <p:ext uri="{BB962C8B-B14F-4D97-AF65-F5344CB8AC3E}">
        <p14:creationId xmlns:p14="http://schemas.microsoft.com/office/powerpoint/2010/main" val="316113516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43208" y="29469"/>
            <a:ext cx="640079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Hear the crack of whips,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the rumble of wheels!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Horses’ hooves pound,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and chariots clatter wildly. </a:t>
            </a:r>
            <a:br>
              <a:rPr lang="en-US" sz="3200" dirty="0">
                <a:effectLst>
                  <a:glow rad="127000">
                    <a:schemeClr val="tx1"/>
                  </a:glow>
                </a:effectLst>
                <a:latin typeface="Arial" charset="0"/>
                <a:ea typeface="ＭＳ Ｐゴシック" charset="0"/>
                <a:cs typeface="ＭＳ Ｐゴシック" charset="0"/>
              </a:rPr>
            </a:br>
            <a:r>
              <a:rPr lang="en-US" sz="3200" baseline="30000" dirty="0">
                <a:effectLst>
                  <a:glow rad="127000">
                    <a:schemeClr val="tx1"/>
                  </a:glow>
                </a:effectLst>
                <a:latin typeface="Arial" charset="0"/>
                <a:ea typeface="ＭＳ Ｐゴシック" charset="0"/>
                <a:cs typeface="ＭＳ Ｐゴシック" charset="0"/>
              </a:rPr>
              <a:t>3</a:t>
            </a:r>
            <a:r>
              <a:rPr lang="en-US" sz="3200" dirty="0">
                <a:effectLst>
                  <a:glow rad="127000">
                    <a:schemeClr val="tx1"/>
                  </a:glow>
                </a:effectLst>
                <a:latin typeface="Arial" charset="0"/>
                <a:ea typeface="ＭＳ Ｐゴシック" charset="0"/>
                <a:cs typeface="ＭＳ Ｐゴシック" charset="0"/>
              </a:rPr>
              <a:t>See the flashing swords and glittering spears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as the charioteers charge past! There are countless casualties, heaps of bodies—so many bodies </a:t>
            </a:r>
            <a:r>
              <a:rPr lang="en-US" sz="3200">
                <a:effectLst>
                  <a:glow rad="127000">
                    <a:schemeClr val="tx1"/>
                  </a:glow>
                </a:effectLst>
                <a:latin typeface="Arial" charset="0"/>
                <a:ea typeface="ＭＳ Ｐゴシック" charset="0"/>
                <a:cs typeface="ＭＳ Ｐゴシック" charset="0"/>
              </a:rPr>
              <a:t>that people </a:t>
            </a:r>
            <a:r>
              <a:rPr lang="en-US" sz="3200" dirty="0">
                <a:effectLst>
                  <a:glow rad="127000">
                    <a:schemeClr val="tx1"/>
                  </a:glow>
                </a:effectLst>
                <a:latin typeface="Arial" charset="0"/>
                <a:ea typeface="ＭＳ Ｐゴシック" charset="0"/>
                <a:cs typeface="ＭＳ Ｐゴシック" charset="0"/>
              </a:rPr>
              <a:t>stumble over them</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3:2-3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2" y="33866"/>
            <a:ext cx="2794000" cy="6858000"/>
          </a:xfrm>
          <a:prstGeom prst="rect">
            <a:avLst/>
          </a:prstGeom>
        </p:spPr>
      </p:pic>
    </p:spTree>
    <p:extLst>
      <p:ext uri="{BB962C8B-B14F-4D97-AF65-F5344CB8AC3E}">
        <p14:creationId xmlns:p14="http://schemas.microsoft.com/office/powerpoint/2010/main" val="53135925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Llamsu Guarded Nineveh</a:t>
            </a:r>
            <a:r>
              <a:rPr lang="uk-UA"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Gates</a:t>
            </a:r>
          </a:p>
        </p:txBody>
      </p:sp>
      <p:pic>
        <p:nvPicPr>
          <p:cNvPr id="2" name="Picture 1"/>
          <p:cNvPicPr>
            <a:picLocks noChangeAspect="1"/>
          </p:cNvPicPr>
          <p:nvPr/>
        </p:nvPicPr>
        <p:blipFill>
          <a:blip r:embed="rId3"/>
          <a:stretch>
            <a:fillRect/>
          </a:stretch>
        </p:blipFill>
        <p:spPr>
          <a:xfrm>
            <a:off x="1907704" y="868078"/>
            <a:ext cx="5809084" cy="5968967"/>
          </a:xfrm>
          <a:prstGeom prst="rect">
            <a:avLst/>
          </a:prstGeom>
        </p:spPr>
      </p:pic>
      <p:sp>
        <p:nvSpPr>
          <p:cNvPr id="5" name="Rectangle 2"/>
          <p:cNvSpPr txBox="1">
            <a:spLocks noChangeArrowheads="1"/>
          </p:cNvSpPr>
          <p:nvPr/>
        </p:nvSpPr>
        <p:spPr bwMode="auto">
          <a:xfrm>
            <a:off x="5791200" y="5882207"/>
            <a:ext cx="3352800" cy="5889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a:effectLst>
                  <a:glow rad="127000">
                    <a:schemeClr val="tx1"/>
                  </a:glow>
                </a:effectLst>
                <a:latin typeface="Arial" charset="0"/>
                <a:ea typeface="ＭＳ Ｐゴシック" charset="0"/>
                <a:cs typeface="ＭＳ Ｐゴシック" charset="0"/>
              </a:rPr>
              <a:t>British Museum</a:t>
            </a:r>
          </a:p>
        </p:txBody>
      </p:sp>
    </p:spTree>
    <p:extLst>
      <p:ext uri="{BB962C8B-B14F-4D97-AF65-F5344CB8AC3E}">
        <p14:creationId xmlns:p14="http://schemas.microsoft.com/office/powerpoint/2010/main" val="382696364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69750218"/>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The city’s capture would be attended by a great massacre of people (3:3).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“In two battles fought on the plain before the city the rebels defeated the Assyrians</a:t>
                      </a:r>
                      <a:r>
                        <a:rPr kumimoji="0" lang="is-IS" sz="2800" b="1" u="none" strike="noStrike" cap="none" normalizeH="0" baseline="0" dirty="0">
                          <a:ln>
                            <a:noFill/>
                          </a:ln>
                          <a:effectLst/>
                          <a:latin typeface="Arial"/>
                          <a:cs typeface="Arial"/>
                        </a:rPr>
                        <a:t>… So great was the multitude of the slain that the flowing stream, mingled with their blood, changed its color for a considerable distance” </a:t>
                      </a:r>
                      <a:br>
                        <a:rPr kumimoji="0" lang="is-IS" sz="2800" b="1" u="none" strike="noStrike" cap="none" normalizeH="0" baseline="0" dirty="0">
                          <a:ln>
                            <a:noFill/>
                          </a:ln>
                          <a:effectLst/>
                          <a:latin typeface="Arial"/>
                          <a:cs typeface="Arial"/>
                        </a:rPr>
                      </a:br>
                      <a:endParaRPr kumimoji="0" lang="is-I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2.26.6-7).</a:t>
                      </a: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967396945"/>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3:4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8729092" cy="5589240"/>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All this because Nineveh,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the beautiful and faithless city,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mistress of deadly charms,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enticed the nations with her 				beauty.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She taught them all her magic,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enchanting people everywhere.</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276324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God</a:t>
            </a:r>
            <a:r>
              <a:rPr lang="uk-UA" sz="3600" b="1" i="1" dirty="0">
                <a:solidFill>
                  <a:srgbClr val="FFFFFF"/>
                </a:solidFill>
                <a:effectLst>
                  <a:glow rad="355600">
                    <a:schemeClr val="tx1"/>
                  </a:glow>
                </a:effectLst>
                <a:latin typeface="Arial" charset="0"/>
                <a:ea typeface="ＭＳ Ｐゴシック" charset="0"/>
                <a:cs typeface="Arial" charset="0"/>
              </a:rPr>
              <a:t>'</a:t>
            </a:r>
            <a:r>
              <a:rPr lang="en-US" sz="3600" b="1" i="1" dirty="0">
                <a:solidFill>
                  <a:srgbClr val="FFFFFF"/>
                </a:solidFill>
                <a:effectLst>
                  <a:glow rad="355600">
                    <a:schemeClr val="tx1"/>
                  </a:glow>
                </a:effectLst>
                <a:latin typeface="Arial" charset="0"/>
                <a:ea typeface="ＭＳ Ｐゴシック" charset="0"/>
                <a:cs typeface="Arial" charset="0"/>
              </a:rPr>
              <a:t>s Reluctant Prophet</a:t>
            </a:r>
          </a:p>
        </p:txBody>
      </p:sp>
      <p:pic>
        <p:nvPicPr>
          <p:cNvPr id="1720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512763"/>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257251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8663"/>
            <a:ext cx="9144000" cy="6531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Assyrian Chariots Humbled (3:5-7)</a:t>
            </a:r>
          </a:p>
        </p:txBody>
      </p:sp>
    </p:spTree>
    <p:extLst>
      <p:ext uri="{BB962C8B-B14F-4D97-AF65-F5344CB8AC3E}">
        <p14:creationId xmlns:p14="http://schemas.microsoft.com/office/powerpoint/2010/main" val="283172988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0"/>
            <a:ext cx="820729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97"/>
            <a:ext cx="9144000" cy="630931"/>
          </a:xfrm>
          <a:solidFill>
            <a:srgbClr val="000000"/>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Ishtar Gate of the Conquering Babylonians</a:t>
            </a:r>
          </a:p>
        </p:txBody>
      </p:sp>
    </p:spTree>
    <p:extLst>
      <p:ext uri="{BB962C8B-B14F-4D97-AF65-F5344CB8AC3E}">
        <p14:creationId xmlns:p14="http://schemas.microsoft.com/office/powerpoint/2010/main" val="111112910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144000" cy="1555750"/>
          </a:xfrm>
        </p:spPr>
        <p:txBody>
          <a:bodyPr/>
          <a:lstStyle/>
          <a:p>
            <a:pPr>
              <a:defRPr/>
            </a:pPr>
            <a:r>
              <a:rPr lang="en-US" b="1" dirty="0">
                <a:effectLst>
                  <a:glow rad="228600">
                    <a:schemeClr val="bg2"/>
                  </a:glow>
                  <a:outerShdw blurRad="38100" dist="38100" dir="2700000" algn="tl">
                    <a:srgbClr val="000000"/>
                  </a:outerShdw>
                </a:effectLst>
              </a:rPr>
              <a:t>The Benefit of Egyptian Chronology</a:t>
            </a:r>
          </a:p>
        </p:txBody>
      </p:sp>
      <p:pic>
        <p:nvPicPr>
          <p:cNvPr id="18432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3238"/>
            <a:ext cx="9280526" cy="508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79214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875463"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sp>
        <p:nvSpPr>
          <p:cNvPr id="4" name="Title 1"/>
          <p:cNvSpPr txBox="1">
            <a:spLocks/>
          </p:cNvSpPr>
          <p:nvPr/>
        </p:nvSpPr>
        <p:spPr bwMode="auto">
          <a:xfrm>
            <a:off x="5249333" y="5469467"/>
            <a:ext cx="3894667" cy="761471"/>
          </a:xfrm>
          <a:prstGeom prst="rect">
            <a:avLst/>
          </a:prstGeom>
          <a:solidFill>
            <a:srgbClr val="8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ＭＳ Ｐゴシック" pitchFamily="-111" charset="-128"/>
              </a:rPr>
              <a:t>Nahum 3:8-10</a:t>
            </a:r>
          </a:p>
        </p:txBody>
      </p:sp>
    </p:spTree>
    <p:extLst>
      <p:ext uri="{BB962C8B-B14F-4D97-AF65-F5344CB8AC3E}">
        <p14:creationId xmlns:p14="http://schemas.microsoft.com/office/powerpoint/2010/main" val="41115340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pic>
        <p:nvPicPr>
          <p:cNvPr id="18637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7145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79329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549275"/>
            <a:ext cx="9140825"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spTree>
    <p:extLst>
      <p:ext uri="{BB962C8B-B14F-4D97-AF65-F5344CB8AC3E}">
        <p14:creationId xmlns:p14="http://schemas.microsoft.com/office/powerpoint/2010/main" val="243686365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0" y="5280931"/>
            <a:ext cx="9144000" cy="1460437"/>
          </a:xfrm>
        </p:spPr>
        <p:txBody>
          <a:bodyPr/>
          <a:lstStyle/>
          <a:p>
            <a:pPr>
              <a:defRPr/>
            </a:pPr>
            <a:r>
              <a:rPr lang="en-US" sz="6000" b="1" i="1" dirty="0">
                <a:solidFill>
                  <a:srgbClr val="FFFF00"/>
                </a:solidFill>
                <a:effectLst>
                  <a:glow rad="355600">
                    <a:schemeClr val="tx1"/>
                  </a:glow>
                </a:effectLst>
                <a:latin typeface="Arial" charset="0"/>
                <a:ea typeface="ＭＳ Ｐゴシック" charset="0"/>
                <a:cs typeface="Arial" charset="0"/>
              </a:rPr>
              <a:t>Thebes</a:t>
            </a:r>
            <a:r>
              <a:rPr lang="en-US" sz="6000" b="1" i="1" dirty="0">
                <a:solidFill>
                  <a:srgbClr val="FF0000"/>
                </a:solidFill>
                <a:effectLst>
                  <a:glow rad="355600">
                    <a:schemeClr val="tx1"/>
                  </a:glow>
                </a:effectLst>
                <a:latin typeface="Arial" charset="0"/>
                <a:ea typeface="ＭＳ Ｐゴシック" charset="0"/>
                <a:cs typeface="Arial" charset="0"/>
              </a:rPr>
              <a:t> </a:t>
            </a:r>
            <a:br>
              <a:rPr lang="en-US" sz="3200" b="1" i="1" dirty="0">
                <a:solidFill>
                  <a:srgbClr val="FFFFFF"/>
                </a:solidFill>
                <a:effectLst>
                  <a:glow rad="355600">
                    <a:schemeClr val="tx1"/>
                  </a:glow>
                </a:effectLst>
                <a:latin typeface="Arial" charset="0"/>
                <a:ea typeface="ＭＳ Ｐゴシック" charset="0"/>
                <a:cs typeface="Arial" charset="0"/>
              </a:rPr>
            </a:br>
            <a:r>
              <a:rPr lang="en-US" sz="3200" b="1" i="1" dirty="0">
                <a:solidFill>
                  <a:srgbClr val="FFFFFF"/>
                </a:solidFill>
                <a:effectLst>
                  <a:glow rad="355600">
                    <a:schemeClr val="tx1"/>
                  </a:glow>
                </a:effectLst>
                <a:latin typeface="Arial" charset="0"/>
                <a:ea typeface="ＭＳ Ｐゴシック" charset="0"/>
                <a:cs typeface="Arial" charset="0"/>
              </a:rPr>
              <a:t>Conquered again by Alexander in 335 BC</a:t>
            </a: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260350"/>
            <a:ext cx="65024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79352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 The Assyrian fortresses surrounding the city would be easily captured (3:12)</a:t>
                      </a: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r>
                        <a:rPr kumimoji="1" lang="en-US" altLang="ja-JP" sz="2800" b="1" dirty="0">
                          <a:latin typeface="Arial"/>
                          <a:cs typeface="Arial"/>
                        </a:rPr>
                        <a:t>According to the Babylonian Chronicle the fortified towns in Nineveh’s environs begin to fall in 614 BC, including Tabris, present-day Sharis-Khan, a few miles northwest of Nineveh.</a:t>
                      </a: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Elliott E. Johnson, “Nahum,” in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540726779"/>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2. The besieged Ninevites would prepare bricks and mortar for emergency defense walls (3:12).</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2. A. T. Olmstead reported: “To the south of the gate, the moat is still filled with fragments of stone and of mud bricks from the walls, heaped up when they were breached”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Elliott E. Johnson, “Nahum,” in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989257986"/>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1" y="5280931"/>
            <a:ext cx="9110663"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Destroyed by Flood (3:14) &amp; Fire (3:12)</a:t>
            </a:r>
          </a:p>
        </p:txBody>
      </p:sp>
    </p:spTree>
    <p:extLst>
      <p:ext uri="{BB962C8B-B14F-4D97-AF65-F5344CB8AC3E}">
        <p14:creationId xmlns:p14="http://schemas.microsoft.com/office/powerpoint/2010/main" val="29409967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05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1"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Wicked Nineveh</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260350"/>
            <a:ext cx="4114800" cy="19812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29070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3. The city gates would be destroyed (3:13).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3. Olmstead noted: “The main attack was directed from the northwest and the brunt fell upon the Hatami gate at this corner</a:t>
                      </a:r>
                      <a:r>
                        <a:rPr kumimoji="1" lang="is-IS" altLang="ja-JP" sz="2800" b="1" dirty="0">
                          <a:latin typeface="Arial"/>
                          <a:cs typeface="Arial"/>
                        </a:rPr>
                        <a:t>… Within the gates are traces of the counter wall raised by the inhabitants in their last extremity” </a:t>
                      </a:r>
                      <a:br>
                        <a:rPr kumimoji="1" lang="is-IS" altLang="ja-JP" sz="2800" b="1" dirty="0">
                          <a:latin typeface="Arial"/>
                          <a:cs typeface="Arial"/>
                        </a:rPr>
                      </a:b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Elliott E. Johnson, “Nahum,” in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255827831"/>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4254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kumimoji="1" lang="en-US" altLang="ja-JP" sz="2800" b="1" dirty="0">
                          <a:latin typeface="Arial"/>
                          <a:cs typeface="Arial"/>
                        </a:rPr>
                        <a:t>4. In the final hours of the attack the Ninevites would be </a:t>
                      </a:r>
                      <a:r>
                        <a:rPr kumimoji="1" lang="en-US" altLang="ja-JP" sz="2800" b="1" dirty="0">
                          <a:solidFill>
                            <a:srgbClr val="660066"/>
                          </a:solidFill>
                          <a:latin typeface="Arial"/>
                          <a:cs typeface="Arial"/>
                        </a:rPr>
                        <a:t>drunk </a:t>
                      </a:r>
                      <a:r>
                        <a:rPr kumimoji="1" lang="en-US" altLang="ja-JP" sz="2800" b="1" dirty="0">
                          <a:latin typeface="Arial"/>
                          <a:cs typeface="Arial"/>
                        </a:rPr>
                        <a:t>(1:10; 3:11)</a:t>
                      </a:r>
                    </a:p>
                  </a:txBody>
                  <a:tcPr marL="50800" marR="50800" marT="0" marB="0" horzOverflow="overflow"/>
                </a:tc>
                <a:tc>
                  <a:txBody>
                    <a:bodyPr/>
                    <a:lstStyle/>
                    <a:p>
                      <a:pPr algn="ctr" eaLnBrk="1" hangingPunct="1">
                        <a:spcBef>
                          <a:spcPct val="50000"/>
                        </a:spcBef>
                      </a:pPr>
                      <a:r>
                        <a:rPr kumimoji="1" lang="en-US" altLang="ja-JP" sz="2800" b="1" dirty="0">
                          <a:latin typeface="Arial"/>
                          <a:cs typeface="Arial"/>
                        </a:rPr>
                        <a:t>4. After the Assyrians had repulsed the enemy</a:t>
                      </a:r>
                      <a:r>
                        <a:rPr kumimoji="1" lang="uk-UA" altLang="ja-JP" sz="2800" b="1" dirty="0">
                          <a:latin typeface="Arial"/>
                          <a:cs typeface="Arial"/>
                        </a:rPr>
                        <a:t>'</a:t>
                      </a:r>
                      <a:r>
                        <a:rPr kumimoji="1" lang="en-US" altLang="ja-JP" sz="2800" b="1" dirty="0">
                          <a:latin typeface="Arial"/>
                          <a:cs typeface="Arial"/>
                        </a:rPr>
                        <a:t>s attack, they got </a:t>
                      </a:r>
                      <a:r>
                        <a:rPr kumimoji="1" lang="en-US" altLang="ja-JP" sz="2800" b="1" dirty="0">
                          <a:solidFill>
                            <a:srgbClr val="660066"/>
                          </a:solidFill>
                          <a:latin typeface="Arial"/>
                          <a:cs typeface="Arial"/>
                        </a:rPr>
                        <a:t>drunk</a:t>
                      </a:r>
                      <a:r>
                        <a:rPr kumimoji="1" lang="en-US" altLang="ja-JP" sz="2800" b="1" dirty="0">
                          <a:solidFill>
                            <a:srgbClr val="FF0000"/>
                          </a:solidFill>
                          <a:latin typeface="Arial"/>
                          <a:cs typeface="Arial"/>
                        </a:rPr>
                        <a:t> </a:t>
                      </a:r>
                      <a:r>
                        <a:rPr kumimoji="1" lang="en-US" altLang="ja-JP" sz="2800" b="1" dirty="0">
                          <a:latin typeface="Arial"/>
                          <a:cs typeface="Arial"/>
                        </a:rPr>
                        <a:t>and feasted, and as a result were surprised by the Medes and the city was taken.</a:t>
                      </a:r>
                    </a:p>
                    <a:p>
                      <a:pPr algn="ctr" eaLnBrk="1" hangingPunct="1">
                        <a:spcBef>
                          <a:spcPct val="50000"/>
                        </a:spcBef>
                      </a:pPr>
                      <a:endParaRPr kumimoji="1" lang="en-US" altLang="ja-JP" sz="2800" b="1" dirty="0">
                        <a:latin typeface="Arial"/>
                        <a:cs typeface="Arial"/>
                      </a:endParaRPr>
                    </a:p>
                    <a:p>
                      <a:pPr algn="ctr" eaLnBrk="1" hangingPunct="1">
                        <a:spcBef>
                          <a:spcPct val="50000"/>
                        </a:spcBef>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2.26.4).</a:t>
                      </a:r>
                    </a:p>
                    <a:p>
                      <a:pPr algn="ctr" eaLnBrk="1" hangingPunct="1">
                        <a:spcBef>
                          <a:spcPct val="50000"/>
                        </a:spcBef>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Elliott E. Johnson, “Nahum,” in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904428311"/>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Ninevites officers would weaken and flee (3:17).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Babylonian Chronicle states that “[the army] of Assyria deserted [lit., ran away before] the king”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Elliott E. Johnson, “Nahum,” in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629491301"/>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33802"/>
            <a:ext cx="9144000" cy="5724198"/>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3:19 Final Verse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528936"/>
            <a:ext cx="8640960"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There is no healing for your wound; </a:t>
            </a:r>
            <a:b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b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your injury is fatal.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All who hear of your destruction will clap their hands for joy.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Where can anyone be found who has not suffered from your continual cruelty?</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3873938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will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the wicked and deliver the righteous in the future too.</a:t>
            </a: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59067160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6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36370947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9291" cy="6163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And more patient.</a:t>
            </a:r>
          </a:p>
        </p:txBody>
      </p:sp>
    </p:spTree>
    <p:extLst>
      <p:ext uri="{BB962C8B-B14F-4D97-AF65-F5344CB8AC3E}">
        <p14:creationId xmlns:p14="http://schemas.microsoft.com/office/powerpoint/2010/main" val="366342170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Some Nineveh Walls Remained</a:t>
            </a:r>
          </a:p>
        </p:txBody>
      </p:sp>
      <p:pic>
        <p:nvPicPr>
          <p:cNvPr id="2" name="Picture 1"/>
          <p:cNvPicPr>
            <a:picLocks noChangeAspect="1"/>
          </p:cNvPicPr>
          <p:nvPr/>
        </p:nvPicPr>
        <p:blipFill>
          <a:blip r:embed="rId3"/>
          <a:stretch>
            <a:fillRect/>
          </a:stretch>
        </p:blipFill>
        <p:spPr>
          <a:xfrm>
            <a:off x="0" y="836712"/>
            <a:ext cx="9123164" cy="6021288"/>
          </a:xfrm>
          <a:prstGeom prst="rect">
            <a:avLst/>
          </a:prstGeom>
        </p:spPr>
      </p:pic>
    </p:spTree>
    <p:extLst>
      <p:ext uri="{BB962C8B-B14F-4D97-AF65-F5344CB8AC3E}">
        <p14:creationId xmlns:p14="http://schemas.microsoft.com/office/powerpoint/2010/main" val="226665830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667089" y="29469"/>
            <a:ext cx="4419600" cy="829727"/>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Modern Map</a:t>
            </a:r>
          </a:p>
        </p:txBody>
      </p:sp>
      <p:sp>
        <p:nvSpPr>
          <p:cNvPr id="4" name="Rectangle 2">
            <a:extLst>
              <a:ext uri="{FF2B5EF4-FFF2-40B4-BE49-F238E27FC236}">
                <a16:creationId xmlns:a16="http://schemas.microsoft.com/office/drawing/2014/main" id="{E7E1D2A0-00F8-1A4A-9290-F302855D9D22}"/>
              </a:ext>
            </a:extLst>
          </p:cNvPr>
          <p:cNvSpPr txBox="1">
            <a:spLocks noChangeArrowheads="1"/>
          </p:cNvSpPr>
          <p:nvPr/>
        </p:nvSpPr>
        <p:spPr bwMode="auto">
          <a:xfrm>
            <a:off x="2111604" y="1835870"/>
            <a:ext cx="5530571" cy="142716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Mosul, Iraq, surrounds Nineveh’s ancient ruins</a:t>
            </a:r>
          </a:p>
        </p:txBody>
      </p:sp>
    </p:spTree>
    <p:extLst>
      <p:ext uri="{BB962C8B-B14F-4D97-AF65-F5344CB8AC3E}">
        <p14:creationId xmlns:p14="http://schemas.microsoft.com/office/powerpoint/2010/main" val="414352627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a:effectLst/>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latin typeface="Arial" charset="0"/>
                <a:ea typeface="ＭＳ Ｐゴシック" charset="0"/>
                <a:cs typeface="Arial" charset="0"/>
              </a:rPr>
              <a:t>ISIS captured Modern-Day Mosul</a:t>
            </a:r>
          </a:p>
        </p:txBody>
      </p:sp>
      <p:pic>
        <p:nvPicPr>
          <p:cNvPr id="2" name="Picture 1"/>
          <p:cNvPicPr>
            <a:picLocks noChangeAspect="1"/>
          </p:cNvPicPr>
          <p:nvPr/>
        </p:nvPicPr>
        <p:blipFill>
          <a:blip r:embed="rId2"/>
          <a:stretch>
            <a:fillRect/>
          </a:stretch>
        </p:blipFill>
        <p:spPr>
          <a:xfrm>
            <a:off x="561156" y="29317"/>
            <a:ext cx="8115300" cy="5334000"/>
          </a:xfrm>
          <a:prstGeom prst="rect">
            <a:avLst/>
          </a:prstGeom>
        </p:spPr>
      </p:pic>
    </p:spTree>
    <p:extLst>
      <p:ext uri="{BB962C8B-B14F-4D97-AF65-F5344CB8AC3E}">
        <p14:creationId xmlns:p14="http://schemas.microsoft.com/office/powerpoint/2010/main" val="27153800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Title 1"/>
          <p:cNvSpPr>
            <a:spLocks noGrp="1"/>
          </p:cNvSpPr>
          <p:nvPr>
            <p:ph type="title"/>
          </p:nvPr>
        </p:nvSpPr>
        <p:spPr>
          <a:xfrm>
            <a:off x="971600" y="4797152"/>
            <a:ext cx="7848600" cy="2060848"/>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Amazing Repentance of Nineveh</a:t>
            </a:r>
          </a:p>
        </p:txBody>
      </p:sp>
    </p:spTree>
    <p:extLst>
      <p:ext uri="{BB962C8B-B14F-4D97-AF65-F5344CB8AC3E}">
        <p14:creationId xmlns:p14="http://schemas.microsoft.com/office/powerpoint/2010/main" val="230005243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00" y="260648"/>
            <a:ext cx="8051800" cy="4508500"/>
          </a:xfrm>
          <a:prstGeom prst="rect">
            <a:avLst/>
          </a:prstGeom>
        </p:spPr>
      </p:pic>
      <p:pic>
        <p:nvPicPr>
          <p:cNvPr id="3" name="Picture 2"/>
          <p:cNvPicPr>
            <a:picLocks noChangeAspect="1"/>
          </p:cNvPicPr>
          <p:nvPr/>
        </p:nvPicPr>
        <p:blipFill>
          <a:blip r:embed="rId3"/>
          <a:stretch>
            <a:fillRect/>
          </a:stretch>
        </p:blipFill>
        <p:spPr>
          <a:xfrm>
            <a:off x="4572000" y="2780928"/>
            <a:ext cx="4387180" cy="298447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forced out 200,000 Christians</a:t>
            </a:r>
          </a:p>
        </p:txBody>
      </p:sp>
    </p:spTree>
    <p:extLst>
      <p:ext uri="{BB962C8B-B14F-4D97-AF65-F5344CB8AC3E}">
        <p14:creationId xmlns:p14="http://schemas.microsoft.com/office/powerpoint/2010/main" val="427322654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504" y="188640"/>
            <a:ext cx="8890000" cy="5930900"/>
          </a:xfrm>
          <a:prstGeom prst="rect">
            <a:avLst/>
          </a:prstGeom>
        </p:spPr>
      </p:pic>
      <p:sp>
        <p:nvSpPr>
          <p:cNvPr id="122882" name="Title 1"/>
          <p:cNvSpPr>
            <a:spLocks noGrp="1"/>
          </p:cNvSpPr>
          <p:nvPr>
            <p:ph type="title"/>
          </p:nvPr>
        </p:nvSpPr>
        <p:spPr>
          <a:xfrm>
            <a:off x="107504" y="5280931"/>
            <a:ext cx="9036496"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Walls destroyed by ISIS in 2015</a:t>
            </a:r>
          </a:p>
        </p:txBody>
      </p:sp>
    </p:spTree>
    <p:extLst>
      <p:ext uri="{BB962C8B-B14F-4D97-AF65-F5344CB8AC3E}">
        <p14:creationId xmlns:p14="http://schemas.microsoft.com/office/powerpoint/2010/main" val="413226633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27"/>
            <a:ext cx="4700510" cy="6858000"/>
          </a:xfrm>
          <a:prstGeom prst="rect">
            <a:avLst/>
          </a:prstGeom>
        </p:spPr>
      </p:pic>
      <p:sp>
        <p:nvSpPr>
          <p:cNvPr id="122882" name="Title 1"/>
          <p:cNvSpPr>
            <a:spLocks noGrp="1"/>
          </p:cNvSpPr>
          <p:nvPr>
            <p:ph type="title"/>
          </p:nvPr>
        </p:nvSpPr>
        <p:spPr>
          <a:xfrm>
            <a:off x="-1" y="5280931"/>
            <a:ext cx="9008533"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Walls destroyed by ISIS in 2015</a:t>
            </a:r>
          </a:p>
        </p:txBody>
      </p:sp>
    </p:spTree>
    <p:extLst>
      <p:ext uri="{BB962C8B-B14F-4D97-AF65-F5344CB8AC3E}">
        <p14:creationId xmlns:p14="http://schemas.microsoft.com/office/powerpoint/2010/main" val="75515129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onah Tomb Destroy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64"/>
            <a:ext cx="9144000" cy="563290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Jonah’s Tomb Destroyed by ISIS</a:t>
            </a:r>
          </a:p>
        </p:txBody>
      </p:sp>
    </p:spTree>
    <p:extLst>
      <p:ext uri="{BB962C8B-B14F-4D97-AF65-F5344CB8AC3E}">
        <p14:creationId xmlns:p14="http://schemas.microsoft.com/office/powerpoint/2010/main" val="139819887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12" y="2197100"/>
            <a:ext cx="8826500" cy="4660900"/>
          </a:xfrm>
          <a:prstGeom prst="rect">
            <a:avLst/>
          </a:prstGeom>
        </p:spPr>
      </p:pic>
      <p:grpSp>
        <p:nvGrpSpPr>
          <p:cNvPr id="4" name="Group 3">
            <a:extLst>
              <a:ext uri="{FF2B5EF4-FFF2-40B4-BE49-F238E27FC236}">
                <a16:creationId xmlns:a16="http://schemas.microsoft.com/office/drawing/2014/main" id="{C7C61FA8-3874-BA47-9477-C3861F974E70}"/>
              </a:ext>
            </a:extLst>
          </p:cNvPr>
          <p:cNvGrpSpPr/>
          <p:nvPr/>
        </p:nvGrpSpPr>
        <p:grpSpPr>
          <a:xfrm>
            <a:off x="0" y="2439805"/>
            <a:ext cx="4666268" cy="3178571"/>
            <a:chOff x="0" y="2439805"/>
            <a:chExt cx="4666268" cy="3178571"/>
          </a:xfrm>
        </p:grpSpPr>
        <p:sp>
          <p:nvSpPr>
            <p:cNvPr id="3" name="Rectangle 2">
              <a:extLst>
                <a:ext uri="{FF2B5EF4-FFF2-40B4-BE49-F238E27FC236}">
                  <a16:creationId xmlns:a16="http://schemas.microsoft.com/office/drawing/2014/main" id="{CA3B9463-B6F5-CF4C-BBB5-521E9D41E225}"/>
                </a:ext>
              </a:extLst>
            </p:cNvPr>
            <p:cNvSpPr/>
            <p:nvPr/>
          </p:nvSpPr>
          <p:spPr bwMode="auto">
            <a:xfrm>
              <a:off x="0" y="2439805"/>
              <a:ext cx="4666268" cy="17174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Rectangle 6">
              <a:extLst>
                <a:ext uri="{FF2B5EF4-FFF2-40B4-BE49-F238E27FC236}">
                  <a16:creationId xmlns:a16="http://schemas.microsoft.com/office/drawing/2014/main" id="{50F21E3F-8FBF-9940-9D1A-C01C7E57013A}"/>
                </a:ext>
              </a:extLst>
            </p:cNvPr>
            <p:cNvSpPr/>
            <p:nvPr/>
          </p:nvSpPr>
          <p:spPr bwMode="auto">
            <a:xfrm>
              <a:off x="128561" y="3976374"/>
              <a:ext cx="3421930" cy="164200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Recapture of Mosul (2017)</a:t>
            </a:r>
          </a:p>
        </p:txBody>
      </p:sp>
      <p:sp>
        <p:nvSpPr>
          <p:cNvPr id="5" name="Rectangle 2">
            <a:extLst>
              <a:ext uri="{FF2B5EF4-FFF2-40B4-BE49-F238E27FC236}">
                <a16:creationId xmlns:a16="http://schemas.microsoft.com/office/drawing/2014/main" id="{972CC874-66E7-974B-B74C-39E5EC5818E6}"/>
              </a:ext>
            </a:extLst>
          </p:cNvPr>
          <p:cNvSpPr txBox="1">
            <a:spLocks noChangeArrowheads="1"/>
          </p:cNvSpPr>
          <p:nvPr/>
        </p:nvSpPr>
        <p:spPr bwMode="auto">
          <a:xfrm>
            <a:off x="179512" y="2247130"/>
            <a:ext cx="4796672" cy="34749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Hey, </a:t>
            </a:r>
            <a:r>
              <a:rPr kumimoji="0" lang="en-US" sz="5400" b="1" i="0" u="none" strike="noStrike" kern="0" cap="none" spc="0" normalizeH="0" baseline="0" noProof="0" dirty="0">
                <a:ln>
                  <a:noFill/>
                </a:ln>
                <a:solidFill>
                  <a:srgbClr val="FF000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ISIS</a:t>
            </a: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Remember 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We’re back!</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32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32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Support the NPU</a:t>
            </a:r>
            <a:endPar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24713196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extLst>
      <p:ext uri="{BB962C8B-B14F-4D97-AF65-F5344CB8AC3E}">
        <p14:creationId xmlns:p14="http://schemas.microsoft.com/office/powerpoint/2010/main" val="356635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defTabSz="914400">
              <a:lnSpc>
                <a:spcPct val="80000"/>
              </a:lnSpc>
              <a:buFont typeface="Arial"/>
              <a:buChar char="•"/>
              <a:defRPr/>
            </a:pPr>
            <a:r>
              <a:rPr lang="en-US" sz="4000" dirty="0">
                <a:solidFill>
                  <a:srgbClr val="CCECFF"/>
                </a:solidFill>
              </a:rPr>
              <a:t>No preaching on sin</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defTabSz="914400">
              <a:lnSpc>
                <a:spcPct val="80000"/>
              </a:lnSpc>
              <a:buFont typeface="Arial"/>
              <a:buChar char="•"/>
              <a:defRPr/>
            </a:pPr>
            <a:r>
              <a:rPr lang="en-US" sz="4000" dirty="0">
                <a:solidFill>
                  <a:srgbClr val="CCECFF"/>
                </a:solidFill>
              </a:rPr>
              <a:t>Led in prayer at gay </a:t>
            </a:r>
            <a:r>
              <a:rPr lang="ru-RU" sz="4000" dirty="0">
                <a:solidFill>
                  <a:srgbClr val="CCECFF"/>
                </a:solidFill>
              </a:rPr>
              <a:t>"</a:t>
            </a:r>
            <a:r>
              <a:rPr lang="en-US" sz="4000" dirty="0">
                <a:solidFill>
                  <a:srgbClr val="CCECFF"/>
                </a:solidFill>
              </a:rPr>
              <a:t>wedding</a:t>
            </a:r>
            <a:r>
              <a:rPr lang="ru-RU" sz="4000" dirty="0">
                <a:solidFill>
                  <a:srgbClr val="CCECFF"/>
                </a:solidFill>
              </a:rPr>
              <a:t>"</a:t>
            </a:r>
            <a:endParaRPr lang="en-US" sz="4000" dirty="0">
              <a:solidFill>
                <a:srgbClr val="CCECFF"/>
              </a:solidFill>
            </a:endParaRPr>
          </a:p>
        </p:txBody>
      </p:sp>
    </p:spTree>
    <p:extLst>
      <p:ext uri="{BB962C8B-B14F-4D97-AF65-F5344CB8AC3E}">
        <p14:creationId xmlns:p14="http://schemas.microsoft.com/office/powerpoint/2010/main" val="3366080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defTabSz="914400">
              <a:defRPr/>
            </a:pPr>
            <a:r>
              <a:rPr lang="en-US" sz="3200" dirty="0">
                <a:solidFill>
                  <a:srgbClr val="CCECFF"/>
                </a:solidFill>
                <a:latin typeface="Times New Roman"/>
                <a:cs typeface="Times New Roman"/>
              </a:rPr>
              <a:t>Magical prayers, feel good messages, have it your way theology; surely this is too awesome to be what Paul warned us about</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a:latin typeface="Times New Roman"/>
                <a:cs typeface="Times New Roman"/>
              </a:rPr>
              <a:t>Motivational Speaking</a:t>
            </a: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defTabSz="914400">
              <a:defRPr/>
            </a:pPr>
            <a:r>
              <a:rPr lang="en-US" sz="1200" dirty="0">
                <a:solidFill>
                  <a:srgbClr val="CCECFF"/>
                </a:solidFill>
              </a:rPr>
              <a:t>http://</a:t>
            </a:r>
            <a:r>
              <a:rPr lang="en-US" sz="1200" dirty="0" err="1">
                <a:solidFill>
                  <a:srgbClr val="CCECFF"/>
                </a:solidFill>
              </a:rPr>
              <a:t>www.conservativecut.com</a:t>
            </a:r>
            <a:r>
              <a:rPr lang="en-US" sz="1200" dirty="0">
                <a:solidFill>
                  <a:srgbClr val="CCECFF"/>
                </a:solidFill>
              </a:rPr>
              <a:t>/blog/?tag=false-teacher</a:t>
            </a:r>
          </a:p>
        </p:txBody>
      </p:sp>
    </p:spTree>
    <p:extLst>
      <p:ext uri="{BB962C8B-B14F-4D97-AF65-F5344CB8AC3E}">
        <p14:creationId xmlns:p14="http://schemas.microsoft.com/office/powerpoint/2010/main" val="29381760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1026" name="Picture 2" descr="Gavel Png Free Download - Judge Gavel Png, Transparent Png , Transparent Png  Image - PNGitem">
            <a:extLst>
              <a:ext uri="{FF2B5EF4-FFF2-40B4-BE49-F238E27FC236}">
                <a16:creationId xmlns:a16="http://schemas.microsoft.com/office/drawing/2014/main" id="{A999D0AE-9B69-C723-98BA-CB73161A73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7" r="12614"/>
          <a:stretch/>
        </p:blipFill>
        <p:spPr bwMode="auto">
          <a:xfrm>
            <a:off x="0" y="-76202"/>
            <a:ext cx="9144000" cy="5257801"/>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0499"/>
            <a:ext cx="9143999" cy="4105277"/>
          </a:xfrm>
          <a:effectLst/>
        </p:spPr>
        <p:txBody>
          <a:bodyPr/>
          <a:lstStyle/>
          <a:p>
            <a:pPr>
              <a:defRPr/>
            </a:pPr>
            <a: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THE </a:t>
            </a:r>
            <a:b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96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JUDGMENT</a:t>
            </a:r>
            <a: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b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OF GOD</a:t>
            </a:r>
          </a:p>
        </p:txBody>
      </p:sp>
    </p:spTree>
    <p:extLst>
      <p:ext uri="{BB962C8B-B14F-4D97-AF65-F5344CB8AC3E}">
        <p14:creationId xmlns:p14="http://schemas.microsoft.com/office/powerpoint/2010/main" val="31105108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CCFF"/>
              </a:buClr>
              <a:buSzPct val="100000"/>
              <a:buFont typeface="Times New Roman" charset="0"/>
              <a:buNone/>
              <a:defRPr/>
            </a:pPr>
            <a:r>
              <a:rPr lang="en-GB" sz="3600" b="1">
                <a:solidFill>
                  <a:srgbClr val="00CCFF"/>
                </a:solidFill>
                <a:effectLst>
                  <a:outerShdw blurRad="38100" dist="38100" dir="2700000" algn="tl">
                    <a:srgbClr val="000000"/>
                  </a:outerShdw>
                </a:effectLst>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66FF"/>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fontAlgn="base">
              <a:spcAft>
                <a:spcPct val="0"/>
              </a:spcAft>
              <a:defRPr/>
            </a:pPr>
            <a:r>
              <a:rPr lang="en-GB" dirty="0">
                <a:latin typeface="Arial" charset="0"/>
                <a:ea typeface="ＭＳ Ｐゴシック"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66FF"/>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CC00"/>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500"/>
              </a:spcBef>
              <a:spcAft>
                <a:spcPct val="0"/>
              </a:spcAft>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ts val="2750"/>
              </a:spcBef>
              <a:spcAft>
                <a:spcPct val="0"/>
              </a:spcAft>
              <a:buClr>
                <a:srgbClr val="FFFFFF"/>
              </a:buClr>
              <a:buSzPct val="100000"/>
              <a:buFont typeface="Times New Roman" charset="0"/>
              <a:buNone/>
              <a:defRPr/>
            </a:pPr>
            <a:endParaRPr lang="en-US" sz="4000" b="1">
              <a:solidFill>
                <a:srgbClr val="FFFFFF"/>
              </a:solidFill>
              <a:effectLst>
                <a:outerShdw blurRad="38100" dist="38100" dir="2700000" algn="tl">
                  <a:srgbClr val="000000"/>
                </a:outerShdw>
              </a:effectLst>
              <a:cs typeface="Arial"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500"/>
              </a:spcBef>
              <a:spcAft>
                <a:spcPct val="0"/>
              </a:spcAft>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73025" y="67733"/>
            <a:ext cx="9217025" cy="1141413"/>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We have a tremendous future ahead of us in Christ (Rev. 20:1-6).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97835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Title 1"/>
          <p:cNvSpPr>
            <a:spLocks noGrp="1"/>
          </p:cNvSpPr>
          <p:nvPr>
            <p:ph type="title"/>
          </p:nvPr>
        </p:nvSpPr>
        <p:spPr>
          <a:xfrm>
            <a:off x="683568" y="4833785"/>
            <a:ext cx="7848600" cy="2002904"/>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Waiting for Judgment</a:t>
            </a:r>
          </a:p>
        </p:txBody>
      </p:sp>
      <p:sp>
        <p:nvSpPr>
          <p:cNvPr id="4" name="Title 1"/>
          <p:cNvSpPr txBox="1">
            <a:spLocks/>
          </p:cNvSpPr>
          <p:nvPr/>
        </p:nvSpPr>
        <p:spPr bwMode="auto">
          <a:xfrm rot="20692839">
            <a:off x="0" y="718985"/>
            <a:ext cx="7848600" cy="20029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So what happened afterwards?</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916163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461963" indent="-461963"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65093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49263">
              <a:defRPr/>
            </a:pPr>
            <a:r>
              <a:rPr lang="en-US" sz="4800" b="1" dirty="0">
                <a:solidFill>
                  <a:srgbClr val="FFFFFF"/>
                </a:solidFill>
                <a:effectLst>
                  <a:glow rad="127000">
                    <a:srgbClr val="000000"/>
                  </a:glow>
                </a:effectLst>
                <a:latin typeface="Arial" charset="0"/>
                <a:ea typeface="ＭＳ Ｐゴシック" charset="0"/>
                <a:cs typeface="ＭＳ Ｐゴシック" charset="0"/>
              </a:rPr>
              <a:t>Jesus will bring </a:t>
            </a:r>
            <a:r>
              <a:rPr lang="en-US" sz="4800" b="1" dirty="0">
                <a:effectLst>
                  <a:glow rad="127000">
                    <a:srgbClr val="000000"/>
                  </a:glow>
                </a:effectLst>
                <a:latin typeface="Arial" charset="0"/>
                <a:ea typeface="ＭＳ Ｐゴシック" charset="0"/>
                <a:cs typeface="ＭＳ Ｐゴシック" charset="0"/>
              </a:rPr>
              <a:t>worldwide </a:t>
            </a:r>
            <a:r>
              <a:rPr lang="en-US" sz="4800" b="1" dirty="0">
                <a:solidFill>
                  <a:srgbClr val="FFFFFF"/>
                </a:solidFill>
                <a:effectLst>
                  <a:glow rad="127000">
                    <a:srgbClr val="000000"/>
                  </a:glow>
                </a:effectLst>
                <a:latin typeface="Arial" charset="0"/>
                <a:ea typeface="ＭＳ Ｐゴシック" charset="0"/>
                <a:cs typeface="ＭＳ Ｐゴシック" charset="0"/>
              </a:rPr>
              <a:t>truth, peace, prosperity, holiness and protection </a:t>
            </a:r>
          </a:p>
        </p:txBody>
      </p:sp>
      <p:sp>
        <p:nvSpPr>
          <p:cNvPr id="900098" name="Rectangle 2"/>
          <p:cNvSpPr>
            <a:spLocks noGrp="1" noChangeArrowheads="1"/>
          </p:cNvSpPr>
          <p:nvPr>
            <p:ph type="ctrTitle"/>
          </p:nvPr>
        </p:nvSpPr>
        <p:spPr>
          <a:xfrm>
            <a:off x="0" y="49784"/>
            <a:ext cx="9144000" cy="1086599"/>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Future</a:t>
            </a:r>
          </a:p>
        </p:txBody>
      </p:sp>
    </p:spTree>
    <p:extLst>
      <p:ext uri="{BB962C8B-B14F-4D97-AF65-F5344CB8AC3E}">
        <p14:creationId xmlns:p14="http://schemas.microsoft.com/office/powerpoint/2010/main" val="307659962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Don’t mistake the </a:t>
            </a:r>
            <a:r>
              <a:rPr lang="en-US" sz="5400" b="1" dirty="0">
                <a:solidFill>
                  <a:srgbClr val="FFFF00"/>
                </a:solidFill>
                <a:effectLst>
                  <a:glow rad="127000">
                    <a:srgbClr val="000000"/>
                  </a:glow>
                </a:effectLst>
                <a:latin typeface="Arial" charset="0"/>
                <a:ea typeface="ＭＳ Ｐゴシック" charset="0"/>
                <a:cs typeface="ＭＳ Ｐゴシック" charset="0"/>
              </a:rPr>
              <a:t>patience</a:t>
            </a:r>
            <a:r>
              <a:rPr lang="en-US" sz="5400" b="1" dirty="0">
                <a:solidFill>
                  <a:srgbClr val="FFFFFF"/>
                </a:solidFill>
                <a:effectLst>
                  <a:glow rad="127000">
                    <a:srgbClr val="000000"/>
                  </a:glow>
                </a:effectLst>
                <a:latin typeface="Arial" charset="0"/>
                <a:ea typeface="ＭＳ Ｐゴシック" charset="0"/>
                <a:cs typeface="ＭＳ Ｐゴシック" charset="0"/>
              </a:rPr>
              <a:t> of God as the </a:t>
            </a:r>
            <a:r>
              <a:rPr lang="en-US" sz="5400" b="1" dirty="0">
                <a:solidFill>
                  <a:srgbClr val="FFFF00"/>
                </a:solidFill>
                <a:effectLst>
                  <a:glow rad="127000">
                    <a:srgbClr val="000000"/>
                  </a:glow>
                </a:effectLst>
                <a:latin typeface="Arial" charset="0"/>
                <a:ea typeface="ＭＳ Ｐゴシック" charset="0"/>
                <a:cs typeface="ＭＳ Ｐゴシック" charset="0"/>
              </a:rPr>
              <a:t>impotence</a:t>
            </a:r>
            <a:r>
              <a:rPr lang="en-US" sz="5400" b="1" dirty="0">
                <a:solidFill>
                  <a:srgbClr val="FFFFFF"/>
                </a:solidFill>
                <a:effectLst>
                  <a:glow rad="127000">
                    <a:srgbClr val="000000"/>
                  </a:glow>
                </a:effectLst>
                <a:latin typeface="Arial" charset="0"/>
                <a:ea typeface="ＭＳ Ｐゴシック" charset="0"/>
                <a:cs typeface="ＭＳ Ｐゴシック" charset="0"/>
              </a:rPr>
              <a:t> of God.</a:t>
            </a: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Tree>
    <p:extLst>
      <p:ext uri="{BB962C8B-B14F-4D97-AF65-F5344CB8AC3E}">
        <p14:creationId xmlns:p14="http://schemas.microsoft.com/office/powerpoint/2010/main" val="9073515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rt quote : Waiting for love – Your Canvas of Words">
            <a:extLst>
              <a:ext uri="{FF2B5EF4-FFF2-40B4-BE49-F238E27FC236}">
                <a16:creationId xmlns:a16="http://schemas.microsoft.com/office/drawing/2014/main" id="{643E4224-CF59-047A-FFA5-1A7FEF8CE2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657225"/>
            <a:ext cx="9144000" cy="6200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rgbClr val="000003"/>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 It's biblical.</a:t>
            </a:r>
          </a:p>
        </p:txBody>
      </p:sp>
      <p:sp>
        <p:nvSpPr>
          <p:cNvPr id="5" name="TextBox 3">
            <a:extLst>
              <a:ext uri="{FF2B5EF4-FFF2-40B4-BE49-F238E27FC236}">
                <a16:creationId xmlns:a16="http://schemas.microsoft.com/office/drawing/2014/main" id="{76B7A63D-05FF-7332-D5B8-2EFBE0066049}"/>
              </a:ext>
            </a:extLst>
          </p:cNvPr>
          <p:cNvSpPr txBox="1">
            <a:spLocks noChangeArrowheads="1"/>
          </p:cNvSpPr>
          <p:nvPr/>
        </p:nvSpPr>
        <p:spPr bwMode="auto">
          <a:xfrm>
            <a:off x="0" y="1348616"/>
            <a:ext cx="6431797" cy="206210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3200" b="1" dirty="0">
                <a:solidFill>
                  <a:prstClr val="black"/>
                </a:solidFill>
                <a:latin typeface="Arial"/>
                <a:cs typeface="Arial"/>
              </a:rPr>
              <a:t>JOSEPH WAITED 13 YEARS. ABRAHAM WAITED 25 YEARS.</a:t>
            </a:r>
          </a:p>
          <a:p>
            <a:pPr algn="r"/>
            <a:r>
              <a:rPr lang="en-US" sz="3200" b="1" dirty="0">
                <a:solidFill>
                  <a:prstClr val="black"/>
                </a:solidFill>
                <a:latin typeface="Arial"/>
                <a:cs typeface="Arial"/>
              </a:rPr>
              <a:t>MOSES WAITED 40 YEARS.</a:t>
            </a:r>
          </a:p>
          <a:p>
            <a:pPr algn="r"/>
            <a:r>
              <a:rPr lang="en-US" sz="3200" b="1" dirty="0">
                <a:solidFill>
                  <a:prstClr val="black"/>
                </a:solidFill>
                <a:latin typeface="Arial"/>
                <a:cs typeface="Arial"/>
              </a:rPr>
              <a:t>JESUS WAITED 30 YEARS.</a:t>
            </a:r>
          </a:p>
        </p:txBody>
      </p:sp>
      <p:sp>
        <p:nvSpPr>
          <p:cNvPr id="6" name="TextBox 3">
            <a:extLst>
              <a:ext uri="{FF2B5EF4-FFF2-40B4-BE49-F238E27FC236}">
                <a16:creationId xmlns:a16="http://schemas.microsoft.com/office/drawing/2014/main" id="{105C993E-46D6-A6D0-5EC2-AFB8ED570DEA}"/>
              </a:ext>
            </a:extLst>
          </p:cNvPr>
          <p:cNvSpPr txBox="1">
            <a:spLocks noChangeArrowheads="1"/>
          </p:cNvSpPr>
          <p:nvPr/>
        </p:nvSpPr>
        <p:spPr bwMode="auto">
          <a:xfrm>
            <a:off x="0" y="5780782"/>
            <a:ext cx="9143999"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chemeClr val="bg1"/>
                </a:solidFill>
                <a:effectLst>
                  <a:glow rad="139700">
                    <a:schemeClr val="accent4">
                      <a:satMod val="175000"/>
                      <a:alpha val="79000"/>
                    </a:schemeClr>
                  </a:glow>
                </a:effectLst>
                <a:latin typeface="Arial"/>
                <a:cs typeface="Arial"/>
              </a:rPr>
              <a:t>IF GOD IS MAKING YOU WAIT, </a:t>
            </a:r>
            <a:br>
              <a:rPr lang="en-US" sz="3200" b="1" dirty="0">
                <a:solidFill>
                  <a:schemeClr val="bg1"/>
                </a:solidFill>
                <a:effectLst>
                  <a:glow rad="139700">
                    <a:schemeClr val="accent4">
                      <a:satMod val="175000"/>
                      <a:alpha val="79000"/>
                    </a:schemeClr>
                  </a:glow>
                </a:effectLst>
                <a:latin typeface="Arial"/>
                <a:cs typeface="Arial"/>
              </a:rPr>
            </a:br>
            <a:r>
              <a:rPr lang="en-US" sz="3200" b="1" dirty="0">
                <a:solidFill>
                  <a:schemeClr val="bg1"/>
                </a:solidFill>
                <a:effectLst>
                  <a:glow rad="139700">
                    <a:schemeClr val="accent4">
                      <a:satMod val="175000"/>
                      <a:alpha val="79000"/>
                    </a:schemeClr>
                  </a:glow>
                </a:effectLst>
                <a:latin typeface="Arial"/>
                <a:cs typeface="Arial"/>
              </a:rPr>
              <a:t>YOU"RE IN GOOD COMPANY.</a:t>
            </a:r>
          </a:p>
        </p:txBody>
      </p:sp>
    </p:spTree>
    <p:extLst>
      <p:ext uri="{BB962C8B-B14F-4D97-AF65-F5344CB8AC3E}">
        <p14:creationId xmlns:p14="http://schemas.microsoft.com/office/powerpoint/2010/main" val="11436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ineveh, the ancient Assyrian capital reduced to rubble by the IS | Science  &amp;amp; Technology | English edition | Agencia EFE">
            <a:extLst>
              <a:ext uri="{FF2B5EF4-FFF2-40B4-BE49-F238E27FC236}">
                <a16:creationId xmlns:a16="http://schemas.microsoft.com/office/drawing/2014/main" id="{375542B4-2792-9C49-92CA-85CC741E8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91159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marR="0" lvl="0" indent="-81280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I.  God would </a:t>
            </a: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destroy</a:t>
            </a: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 Nineveh </a:t>
            </a:r>
            <a:b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b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but save Judah (Chapters 1–3).</a:t>
            </a:r>
          </a:p>
        </p:txBody>
      </p:sp>
      <p:sp>
        <p:nvSpPr>
          <p:cNvPr id="10" name="Rectangle 2">
            <a:extLst>
              <a:ext uri="{FF2B5EF4-FFF2-40B4-BE49-F238E27FC236}">
                <a16:creationId xmlns:a16="http://schemas.microsoft.com/office/drawing/2014/main" id="{C5A33F06-A230-884D-8790-1079E1FFD331}"/>
              </a:ext>
            </a:extLst>
          </p:cNvPr>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8536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will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the wicked and deliver the righteous in the future too.</a:t>
            </a: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381919456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is slow to anger and great in power; he will not leave the guilty unpunished</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(Nahum 1:3a).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Nahum</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b="1" dirty="0">
                <a:solidFill>
                  <a:prstClr val="white"/>
                </a:solidFill>
                <a:effectLst>
                  <a:outerShdw blurRad="50800" dist="38100" dir="2700000" algn="tl" rotWithShape="0">
                    <a:srgbClr val="000000">
                      <a:alpha val="96000"/>
                    </a:srgbClr>
                  </a:outerShdw>
                </a:effectLst>
                <a:latin typeface="Arial"/>
                <a:cs typeface="Arial"/>
              </a:rPr>
              <a:t>621</a:t>
            </a:r>
          </a:p>
        </p:txBody>
      </p:sp>
    </p:spTree>
    <p:extLst>
      <p:ext uri="{BB962C8B-B14F-4D97-AF65-F5344CB8AC3E}">
        <p14:creationId xmlns:p14="http://schemas.microsoft.com/office/powerpoint/2010/main" val="259464747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you waiting for?</a:t>
            </a:r>
          </a:p>
        </p:txBody>
      </p:sp>
      <p:sp>
        <p:nvSpPr>
          <p:cNvPr id="4" name="Rectangle 2"/>
          <p:cNvSpPr txBox="1">
            <a:spLocks noChangeArrowheads="1"/>
          </p:cNvSpPr>
          <p:nvPr/>
        </p:nvSpPr>
        <p:spPr bwMode="auto">
          <a:xfrm>
            <a:off x="0" y="2285999"/>
            <a:ext cx="9144000" cy="36745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dirty="0">
                <a:effectLst>
                  <a:glow rad="127000">
                    <a:schemeClr val="tx1"/>
                  </a:glow>
                </a:effectLst>
                <a:latin typeface="Arial" charset="0"/>
                <a:ea typeface="ＭＳ Ｐゴシック" charset="0"/>
                <a:cs typeface="ＭＳ Ｐゴシック" charset="0"/>
              </a:rPr>
              <a:t>God's 3 answers to your prayers:</a:t>
            </a:r>
          </a:p>
          <a:p>
            <a:pPr marL="914400" indent="-914400" algn="l">
              <a:buAutoNum type="arabicPeriod"/>
              <a:defRPr/>
            </a:pPr>
            <a:r>
              <a:rPr lang="en-US" b="1" dirty="0">
                <a:effectLst>
                  <a:glow rad="127000">
                    <a:schemeClr val="tx1"/>
                  </a:glow>
                </a:effectLst>
                <a:latin typeface="Arial" charset="0"/>
                <a:ea typeface="ＭＳ Ｐゴシック" charset="0"/>
                <a:cs typeface="ＭＳ Ｐゴシック" charset="0"/>
              </a:rPr>
              <a:t>Yes.</a:t>
            </a:r>
          </a:p>
          <a:p>
            <a:pPr marL="914400" indent="-914400" algn="l">
              <a:buAutoNum type="arabicPeriod"/>
              <a:defRPr/>
            </a:pPr>
            <a:r>
              <a:rPr lang="en-US" b="1" dirty="0">
                <a:effectLst>
                  <a:glow rad="127000">
                    <a:schemeClr val="tx1"/>
                  </a:glow>
                </a:effectLst>
                <a:latin typeface="Arial" charset="0"/>
                <a:ea typeface="ＭＳ Ｐゴシック" charset="0"/>
                <a:cs typeface="ＭＳ Ｐゴシック" charset="0"/>
              </a:rPr>
              <a:t>Not yet.</a:t>
            </a:r>
          </a:p>
          <a:p>
            <a:pPr marL="914400" indent="-914400" algn="l">
              <a:buAutoNum type="arabicPeriod"/>
              <a:defRPr/>
            </a:pPr>
            <a:r>
              <a:rPr lang="en-US" b="1" dirty="0">
                <a:effectLst>
                  <a:glow rad="127000">
                    <a:schemeClr val="tx1"/>
                  </a:glow>
                </a:effectLst>
                <a:latin typeface="Arial" charset="0"/>
                <a:ea typeface="ＭＳ Ｐゴシック" charset="0"/>
                <a:cs typeface="ＭＳ Ｐゴシック" charset="0"/>
              </a:rPr>
              <a:t>I have something better in mind.</a:t>
            </a:r>
          </a:p>
        </p:txBody>
      </p:sp>
    </p:spTree>
    <p:extLst>
      <p:ext uri="{BB962C8B-B14F-4D97-AF65-F5344CB8AC3E}">
        <p14:creationId xmlns:p14="http://schemas.microsoft.com/office/powerpoint/2010/main" val="40244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422096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472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2801</TotalTime>
  <Words>6253</Words>
  <Application>Microsoft Macintosh PowerPoint</Application>
  <PresentationFormat>On-screen Show (4:3)</PresentationFormat>
  <Paragraphs>748</Paragraphs>
  <Slides>99</Slides>
  <Notes>90</Notes>
  <HiddenSlides>0</HiddenSlides>
  <MMClips>0</MMClips>
  <ScaleCrop>false</ScaleCrop>
  <HeadingPairs>
    <vt:vector size="6" baseType="variant">
      <vt:variant>
        <vt:lpstr>Fonts Used</vt:lpstr>
      </vt:variant>
      <vt:variant>
        <vt:i4>12</vt:i4>
      </vt:variant>
      <vt:variant>
        <vt:lpstr>Theme</vt:lpstr>
      </vt:variant>
      <vt:variant>
        <vt:i4>17</vt:i4>
      </vt:variant>
      <vt:variant>
        <vt:lpstr>Slide Titles</vt:lpstr>
      </vt:variant>
      <vt:variant>
        <vt:i4>99</vt:i4>
      </vt:variant>
    </vt:vector>
  </HeadingPairs>
  <TitlesOfParts>
    <vt:vector size="128" baseType="lpstr">
      <vt:lpstr>Aril</vt:lpstr>
      <vt:lpstr>Arial</vt:lpstr>
      <vt:lpstr>Calibri</vt:lpstr>
      <vt:lpstr>Comic Sans MS</vt:lpstr>
      <vt:lpstr>Helvetica</vt:lpstr>
      <vt:lpstr>Tahoma</vt:lpstr>
      <vt:lpstr>Times</vt:lpstr>
      <vt:lpstr>Times New Roman</vt:lpstr>
      <vt:lpstr>Trebuchet MS</vt:lpstr>
      <vt:lpstr>Tw Cen MT</vt:lpstr>
      <vt:lpstr>Wingdings</vt:lpstr>
      <vt:lpstr>Wingdings 2</vt:lpstr>
      <vt:lpstr>49_Blank Presentation</vt:lpstr>
      <vt:lpstr>Slit</vt:lpstr>
      <vt:lpstr>Default Design</vt:lpstr>
      <vt:lpstr>3_Default Design</vt:lpstr>
      <vt:lpstr>1_Radar</vt:lpstr>
      <vt:lpstr>Orbit</vt:lpstr>
      <vt:lpstr>2_Pulse</vt:lpstr>
      <vt:lpstr>MEADOW</vt:lpstr>
      <vt:lpstr>Blank Presentation</vt:lpstr>
      <vt:lpstr>5_Default Design</vt:lpstr>
      <vt:lpstr>2_Default Design</vt:lpstr>
      <vt:lpstr>Median</vt:lpstr>
      <vt:lpstr>4_Desk Lamp</vt:lpstr>
      <vt:lpstr>2_Radar</vt:lpstr>
      <vt:lpstr>Compass</vt:lpstr>
      <vt:lpstr>24_Office Theme</vt:lpstr>
      <vt:lpstr>8_Default Design</vt:lpstr>
      <vt:lpstr>Be Patient</vt:lpstr>
      <vt:lpstr>Sequels</vt:lpstr>
      <vt:lpstr>Major Messages, Minor Prophets</vt:lpstr>
      <vt:lpstr>Be...</vt:lpstr>
      <vt:lpstr>The Nineveh Metropolis</vt:lpstr>
      <vt:lpstr>Jonah  God's Reluctant Prophet</vt:lpstr>
      <vt:lpstr>Jonah  Wicked Nineveh</vt:lpstr>
      <vt:lpstr>Jonah  Amazing Repentance of Nineveh</vt:lpstr>
      <vt:lpstr>Jonah  Waiting for Judgment</vt:lpstr>
      <vt:lpstr>A Prophetic Word for a Day of Military Might</vt:lpstr>
      <vt:lpstr>Placing the Prophets</vt:lpstr>
      <vt:lpstr>The Assyrian Threat</vt:lpstr>
      <vt:lpstr>What would God do with short-lived repentance?</vt:lpstr>
      <vt:lpstr>The Incredible Patience of God</vt:lpstr>
      <vt:lpstr>What mistake do we too often make about God’s patience?</vt:lpstr>
      <vt:lpstr>The Sequel to Jonah</vt:lpstr>
      <vt:lpstr>100 Years Later…</vt:lpstr>
      <vt:lpstr>Nahum</vt:lpstr>
      <vt:lpstr>PowerPoint Presentation</vt:lpstr>
      <vt:lpstr>Nahum Book Chart</vt:lpstr>
      <vt:lpstr>Slides on  Nahum 1</vt:lpstr>
      <vt:lpstr>Nahum 1:1 (NLT)</vt:lpstr>
      <vt:lpstr>God is Just: Nahum 1:2-3</vt:lpstr>
      <vt:lpstr>God is All Powerful: Nahum 1:4</vt:lpstr>
      <vt:lpstr>God is All Powerful: Nahum 1:5-6</vt:lpstr>
      <vt:lpstr>God is Good: Nahum 1:7</vt:lpstr>
      <vt:lpstr>Assyrian Chariots</vt:lpstr>
      <vt:lpstr>God is Good: Nahum 1:8</vt:lpstr>
      <vt:lpstr>"Flood"</vt:lpstr>
      <vt:lpstr>"Why are you scheming against the LORD?  He will destroy you with one blow; he won’t need to strike twice!  10His enemies, tangled like thornbushes and staggering like drunks, will be burned up like dry stubble in a field"  (Nahum 1:9-10 NLT).</vt:lpstr>
      <vt:lpstr>Nahum's Prophecies Happened</vt:lpstr>
      <vt:lpstr>Nahum's Prophecies Happened</vt:lpstr>
      <vt:lpstr>Nahum's Prophecies Happened</vt:lpstr>
      <vt:lpstr>"Look! A messenger is coming over the mountains with good news!  He is bringing a message of peace.  Celebrate your festivals, O people of Judah, and fulfill all your vows,  for your wicked enemies will never invade your land again.  They will be completely destroyed!"  (Nahum 1:15 NLT).</vt:lpstr>
      <vt:lpstr>Theology of Nahum</vt:lpstr>
      <vt:lpstr>Theology of Nahum</vt:lpstr>
      <vt:lpstr>Nahum Book Chart</vt:lpstr>
      <vt:lpstr>Slides on  Nahum 2</vt:lpstr>
      <vt:lpstr>"Your enemy is coming to crush you, Nineveh.  Man the ramparts! Watch the roads! Prepare your defenses! Call out your forces! 2Even though the destroyer has destroyed Judah, the LORD will restore its honor. Israel’s vine has been stripped of branches, but he will restore its splendor"  (Nahum 2:1-2 NLT).</vt:lpstr>
      <vt:lpstr>"Shields flash red in the sunlight! See the scarlet uniforms of the valiant troops!  Watch as their glittering chariots move into position, with a forest of spears waving above them.  4The chariots race recklessly along the streets and rush wildly through the squares. They flash like firelight and move as swiftly as lightning"  (Nahum 2:3-4 NLT).</vt:lpstr>
      <vt:lpstr>Nahum 2:5-6 (NLT)</vt:lpstr>
      <vt:lpstr>Nahum's Prophecies Happened</vt:lpstr>
      <vt:lpstr>Nahum's Prophecies Happened</vt:lpstr>
      <vt:lpstr>Nineveh's Water System Destroyed </vt:lpstr>
      <vt:lpstr>Nahum's Prophecies Happened</vt:lpstr>
      <vt:lpstr>Chiastic Structure of Nahum</vt:lpstr>
      <vt:lpstr>Lion Imagery (2:11-13)</vt:lpstr>
      <vt:lpstr>Nahum 2:11-13 (NLT)</vt:lpstr>
      <vt:lpstr>Nahum 2:12 (NLT)</vt:lpstr>
      <vt:lpstr>Nahum 2:13 (NLT)</vt:lpstr>
      <vt:lpstr>Nahum's Prophecies Happened</vt:lpstr>
      <vt:lpstr>Nahum Book Chart</vt:lpstr>
      <vt:lpstr>Slides on  Nahum 3</vt:lpstr>
      <vt:lpstr>Nahum 3:1 (NLT)</vt:lpstr>
      <vt:lpstr>Nineveh Interior of Sennacherib's Palace</vt:lpstr>
      <vt:lpstr>"Hear the crack of whips,  the rumble of wheels!  Horses’ hooves pound,  and chariots clatter wildly.  3See the flashing swords and glittering spears  as the charioteers charge past! There are countless casualties, heaps of bodies—so many bodies that people stumble over them"  (Nahum 3:2-3 NLT).</vt:lpstr>
      <vt:lpstr>Llamsu Guarded Nineveh's Gates</vt:lpstr>
      <vt:lpstr>Nahum's Prophecies Happened</vt:lpstr>
      <vt:lpstr>Nahum 3:4 (NLT)</vt:lpstr>
      <vt:lpstr>Assyrian Chariots Humbled (3:5-7)</vt:lpstr>
      <vt:lpstr>Ishtar Gate of the Conquering Babylonians</vt:lpstr>
      <vt:lpstr>The Benefit of Egyptian Chronology</vt:lpstr>
      <vt:lpstr>Fall of Thebes (663 BC)</vt:lpstr>
      <vt:lpstr>Fall of Thebes (663 BC)</vt:lpstr>
      <vt:lpstr>Fall of Thebes (663 BC)</vt:lpstr>
      <vt:lpstr>Thebes  Conquered again by Alexander in 335 BC</vt:lpstr>
      <vt:lpstr>Nahum's Prophecies Happened</vt:lpstr>
      <vt:lpstr>Nahum's Prophecies Happened</vt:lpstr>
      <vt:lpstr>Nineveh  Destroyed by Flood (3:14) &amp; Fire (3:12)</vt:lpstr>
      <vt:lpstr>Nahum's Prophecies Happened</vt:lpstr>
      <vt:lpstr>Nahum's Prophecies Happened</vt:lpstr>
      <vt:lpstr>Nahum's Prophecies Happened</vt:lpstr>
      <vt:lpstr>Nahum 3:19 Final Verse (NLT)</vt:lpstr>
      <vt:lpstr>II. God will judge the wicked and deliver the righteous in the future too.</vt:lpstr>
      <vt:lpstr>Be patient.</vt:lpstr>
      <vt:lpstr>And more patient.</vt:lpstr>
      <vt:lpstr>Some Nineveh Walls Remained</vt:lpstr>
      <vt:lpstr>Modern Map</vt:lpstr>
      <vt:lpstr>Nineveh  ISIS captured Modern-Day Mosul</vt:lpstr>
      <vt:lpstr>Nineveh  ISIS forced out 200,000 Christians</vt:lpstr>
      <vt:lpstr>Nineveh  Walls destroyed by ISIS in 2015</vt:lpstr>
      <vt:lpstr>Nineveh  Walls destroyed by ISIS in 2015</vt:lpstr>
      <vt:lpstr>Nineveh  Jonah’s Tomb Destroyed by ISIS</vt:lpstr>
      <vt:lpstr>The Recapture of Mosul (2017)</vt:lpstr>
      <vt:lpstr>Oprah Winfrey</vt:lpstr>
      <vt:lpstr>Joel Osteen</vt:lpstr>
      <vt:lpstr>Motivational Speaking</vt:lpstr>
      <vt:lpstr>THE  JUDGMENT  OF GOD</vt:lpstr>
      <vt:lpstr>We have a tremendous future ahead of us in Christ (Rev. 20:1-6). </vt:lpstr>
      <vt:lpstr>A Literal, Political Kingdom</vt:lpstr>
      <vt:lpstr>Our Future</vt:lpstr>
      <vt:lpstr>Main Idea</vt:lpstr>
      <vt:lpstr>Wait. It's biblical.</vt:lpstr>
      <vt:lpstr>PowerPoint Presentation</vt:lpstr>
      <vt:lpstr>II. God will judge the wicked and deliver the righteous in the future too.</vt:lpstr>
      <vt:lpstr>Key Verse</vt:lpstr>
      <vt:lpstr>What are you waiting for?</vt:lpstr>
      <vt:lpstr>Black</vt:lpstr>
      <vt:lpstr>OT Sermons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175</cp:revision>
  <dcterms:created xsi:type="dcterms:W3CDTF">2014-08-02T06:39:19Z</dcterms:created>
  <dcterms:modified xsi:type="dcterms:W3CDTF">2022-06-15T16:24:58Z</dcterms:modified>
</cp:coreProperties>
</file>